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charts/chart4.xml" ContentType="application/vnd.openxmlformats-officedocument.drawingml.chart+xml"/>
  <Default Extension="xlsx" ContentType="application/vnd.openxmlformats-officedocument.spreadsheetml.sheet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56" r:id="rId2"/>
    <p:sldId id="266" r:id="rId3"/>
    <p:sldId id="268" r:id="rId4"/>
    <p:sldId id="316" r:id="rId5"/>
    <p:sldId id="317" r:id="rId6"/>
    <p:sldId id="318" r:id="rId7"/>
    <p:sldId id="289" r:id="rId8"/>
    <p:sldId id="290" r:id="rId9"/>
    <p:sldId id="291" r:id="rId10"/>
    <p:sldId id="323" r:id="rId11"/>
    <p:sldId id="324" r:id="rId12"/>
    <p:sldId id="325" r:id="rId13"/>
    <p:sldId id="329" r:id="rId14"/>
    <p:sldId id="330" r:id="rId15"/>
    <p:sldId id="331" r:id="rId16"/>
    <p:sldId id="332" r:id="rId17"/>
    <p:sldId id="333" r:id="rId18"/>
    <p:sldId id="308" r:id="rId19"/>
    <p:sldId id="292" r:id="rId20"/>
    <p:sldId id="320" r:id="rId21"/>
    <p:sldId id="321" r:id="rId22"/>
    <p:sldId id="322" r:id="rId23"/>
    <p:sldId id="312" r:id="rId24"/>
    <p:sldId id="326" r:id="rId25"/>
    <p:sldId id="327" r:id="rId26"/>
    <p:sldId id="328" r:id="rId27"/>
    <p:sldId id="334" r:id="rId28"/>
    <p:sldId id="335" r:id="rId29"/>
  </p:sldIdLst>
  <p:sldSz cx="9144000" cy="6858000" type="screen4x3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8CAF47"/>
    <a:srgbClr val="FF5050"/>
    <a:srgbClr val="3DB3CB"/>
    <a:srgbClr val="56BDD2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yl pośredni 4 — Ak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13" autoAdjust="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13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atol\WOS\Aneta\BUD&#379;ET\dane%20do%20projektu%20bud&#380;etu%20na%202017\do%20opis&#243;wki_po%20AO_czerwiec_2016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atol\WOS\Aneta\BUD&#379;ET\dane%20do%20projektu%20bud&#380;etu%20na%202017\do%20opis&#243;wki_po%20AO_czerwiec_2016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atol\WOS\Aneta\BUD&#379;ET\dane%20do%20projektu%20bud&#380;etu%20na%202017\do%20opis&#243;wki_po%20AO_czerwiec_2016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7.9224674269908826E-2"/>
          <c:y val="8.66047761214426E-2"/>
          <c:w val="0.88564297453539709"/>
          <c:h val="0.77322667447770754"/>
        </c:manualLayout>
      </c:layout>
      <c:pie3DChart>
        <c:varyColors val="1"/>
        <c:ser>
          <c:idx val="0"/>
          <c:order val="0"/>
          <c:spPr>
            <a:solidFill>
              <a:schemeClr val="accent1"/>
            </a:solidFill>
          </c:spPr>
          <c:explosion val="25"/>
          <c:dPt>
            <c:idx val="0"/>
            <c:spPr>
              <a:solidFill>
                <a:srgbClr val="1EEE5E"/>
              </a:solidFill>
            </c:spPr>
          </c:dPt>
          <c:dPt>
            <c:idx val="1"/>
            <c:spPr>
              <a:solidFill>
                <a:srgbClr val="169BF6"/>
              </a:solidFill>
            </c:spPr>
          </c:dPt>
          <c:dPt>
            <c:idx val="2"/>
            <c:spPr>
              <a:solidFill>
                <a:srgbClr val="A365D1"/>
              </a:solidFill>
            </c:spPr>
          </c:dPt>
          <c:dLbls>
            <c:dLbl>
              <c:idx val="0"/>
              <c:layout>
                <c:manualLayout>
                  <c:x val="4.0425584896697335E-2"/>
                  <c:y val="7.4680271086395307E-4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15</a:t>
                    </a:r>
                    <a:r>
                      <a:rPr lang="pl-PL" dirty="0" smtClean="0"/>
                      <a:t> </a:t>
                    </a:r>
                  </a:p>
                  <a:p>
                    <a:r>
                      <a:rPr lang="pl-PL" sz="2400" dirty="0" smtClean="0"/>
                      <a:t>(6%)</a:t>
                    </a:r>
                    <a:endParaRPr lang="en-US" sz="2400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-0.23419799619965598"/>
                  <c:y val="-0.13616860147886131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108</a:t>
                    </a:r>
                    <a:endParaRPr lang="pl-PL" dirty="0" smtClean="0"/>
                  </a:p>
                  <a:p>
                    <a:r>
                      <a:rPr lang="pl-PL" sz="2400" dirty="0" smtClean="0"/>
                      <a:t>(49,5%)</a:t>
                    </a:r>
                    <a:endParaRPr lang="en-US" sz="2400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0.1653747045347452"/>
                  <c:y val="6.3782479444580445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95</a:t>
                    </a:r>
                    <a:endParaRPr lang="pl-PL" dirty="0" smtClean="0"/>
                  </a:p>
                  <a:p>
                    <a:r>
                      <a:rPr lang="pl-PL" sz="2400" dirty="0" smtClean="0"/>
                      <a:t>(43,5%)</a:t>
                    </a:r>
                    <a:endParaRPr lang="en-US" sz="2400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3200" b="1" baseline="0"/>
                </a:pPr>
                <a:endParaRPr lang="pl-PL"/>
              </a:p>
            </c:txPr>
            <c:showVal val="1"/>
            <c:showLeaderLines val="1"/>
          </c:dLbls>
          <c:cat>
            <c:strRef>
              <c:f>'ZSO (2)'!$C$29:$C$31</c:f>
              <c:strCache>
                <c:ptCount val="3"/>
                <c:pt idx="0">
                  <c:v>SZKOŁA PODSTAWOWA</c:v>
                </c:pt>
                <c:pt idx="1">
                  <c:v>GIMNAZJA</c:v>
                </c:pt>
                <c:pt idx="2">
                  <c:v>LICEA</c:v>
                </c:pt>
              </c:strCache>
            </c:strRef>
          </c:cat>
          <c:val>
            <c:numRef>
              <c:f>'ZSO (2)'!$E$29:$E$31</c:f>
              <c:numCache>
                <c:formatCode>General</c:formatCode>
                <c:ptCount val="3"/>
                <c:pt idx="0">
                  <c:v>15</c:v>
                </c:pt>
                <c:pt idx="1">
                  <c:v>108</c:v>
                </c:pt>
                <c:pt idx="2">
                  <c:v>95</c:v>
                </c:pt>
              </c:numCache>
            </c:numRef>
          </c:val>
        </c:ser>
        <c:ser>
          <c:idx val="1"/>
          <c:order val="1"/>
          <c:explosion val="25"/>
          <c:cat>
            <c:strRef>
              <c:f>'ZSO (2)'!$C$29:$C$31</c:f>
              <c:strCache>
                <c:ptCount val="3"/>
                <c:pt idx="0">
                  <c:v>SZKOŁA PODSTAWOWA</c:v>
                </c:pt>
                <c:pt idx="1">
                  <c:v>GIMNAZJA</c:v>
                </c:pt>
                <c:pt idx="2">
                  <c:v>LICEA</c:v>
                </c:pt>
              </c:strCache>
            </c:strRef>
          </c:cat>
          <c:val>
            <c:numRef>
              <c:f>'ZSO (2)'!$E$29:$E$31</c:f>
              <c:numCache>
                <c:formatCode>General</c:formatCode>
                <c:ptCount val="3"/>
                <c:pt idx="0">
                  <c:v>15</c:v>
                </c:pt>
                <c:pt idx="1">
                  <c:v>108</c:v>
                </c:pt>
                <c:pt idx="2">
                  <c:v>95</c:v>
                </c:pt>
              </c:numCache>
            </c:numRef>
          </c:val>
        </c:ser>
      </c:pie3DChart>
      <c:spPr>
        <a:noFill/>
        <a:ln w="25400">
          <a:noFill/>
        </a:ln>
      </c:spPr>
    </c:plotArea>
    <c:legend>
      <c:legendPos val="b"/>
      <c:txPr>
        <a:bodyPr/>
        <a:lstStyle/>
        <a:p>
          <a:pPr>
            <a:defRPr sz="1800" b="1"/>
          </a:pPr>
          <a:endParaRPr lang="pl-PL"/>
        </a:p>
      </c:txPr>
    </c:legend>
    <c:plotVisOnly val="1"/>
  </c:chart>
  <c:spPr>
    <a:ln>
      <a:noFill/>
    </a:ln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v>Gimnazjum</c:v>
          </c:tx>
          <c:spPr>
            <a:solidFill>
              <a:srgbClr val="0066FF"/>
            </a:solidFill>
          </c:spPr>
          <c:cat>
            <c:strRef>
              <c:f>'ZSO (3)'!$B$3:$B$13</c:f>
              <c:strCache>
                <c:ptCount val="11"/>
                <c:pt idx="0">
                  <c:v>ZSO 1</c:v>
                </c:pt>
                <c:pt idx="1">
                  <c:v>ZSO 2</c:v>
                </c:pt>
                <c:pt idx="2">
                  <c:v>ZSO 4</c:v>
                </c:pt>
                <c:pt idx="3">
                  <c:v>ZSO 5</c:v>
                </c:pt>
                <c:pt idx="4">
                  <c:v>ZSO 6</c:v>
                </c:pt>
                <c:pt idx="5">
                  <c:v>ZSO 7</c:v>
                </c:pt>
                <c:pt idx="6">
                  <c:v>ZSO 9</c:v>
                </c:pt>
                <c:pt idx="7">
                  <c:v>ZSSport</c:v>
                </c:pt>
                <c:pt idx="8">
                  <c:v>CKS</c:v>
                </c:pt>
                <c:pt idx="9">
                  <c:v>CMS</c:v>
                </c:pt>
                <c:pt idx="10">
                  <c:v>ZS 5</c:v>
                </c:pt>
              </c:strCache>
            </c:strRef>
          </c:cat>
          <c:val>
            <c:numRef>
              <c:f>'ZSO (3)'!$C$3:$C$13</c:f>
              <c:numCache>
                <c:formatCode>General</c:formatCode>
                <c:ptCount val="11"/>
                <c:pt idx="0">
                  <c:v>176</c:v>
                </c:pt>
                <c:pt idx="1">
                  <c:v>360</c:v>
                </c:pt>
                <c:pt idx="2">
                  <c:v>472</c:v>
                </c:pt>
                <c:pt idx="3">
                  <c:v>85</c:v>
                </c:pt>
                <c:pt idx="4">
                  <c:v>251</c:v>
                </c:pt>
                <c:pt idx="5">
                  <c:v>332</c:v>
                </c:pt>
                <c:pt idx="6">
                  <c:v>217</c:v>
                </c:pt>
                <c:pt idx="7">
                  <c:v>248</c:v>
                </c:pt>
                <c:pt idx="8">
                  <c:v>216</c:v>
                </c:pt>
                <c:pt idx="9">
                  <c:v>184</c:v>
                </c:pt>
                <c:pt idx="10">
                  <c:v>297</c:v>
                </c:pt>
              </c:numCache>
            </c:numRef>
          </c:val>
        </c:ser>
        <c:ser>
          <c:idx val="1"/>
          <c:order val="1"/>
          <c:tx>
            <c:v>Liceum Ogólnokształcące</c:v>
          </c:tx>
          <c:spPr>
            <a:solidFill>
              <a:srgbClr val="CC99FF"/>
            </a:solidFill>
          </c:spPr>
          <c:cat>
            <c:strRef>
              <c:f>'ZSO (3)'!$B$3:$B$13</c:f>
              <c:strCache>
                <c:ptCount val="11"/>
                <c:pt idx="0">
                  <c:v>ZSO 1</c:v>
                </c:pt>
                <c:pt idx="1">
                  <c:v>ZSO 2</c:v>
                </c:pt>
                <c:pt idx="2">
                  <c:v>ZSO 4</c:v>
                </c:pt>
                <c:pt idx="3">
                  <c:v>ZSO 5</c:v>
                </c:pt>
                <c:pt idx="4">
                  <c:v>ZSO 6</c:v>
                </c:pt>
                <c:pt idx="5">
                  <c:v>ZSO 7</c:v>
                </c:pt>
                <c:pt idx="6">
                  <c:v>ZSO 9</c:v>
                </c:pt>
                <c:pt idx="7">
                  <c:v>ZSSport</c:v>
                </c:pt>
                <c:pt idx="8">
                  <c:v>CKS</c:v>
                </c:pt>
                <c:pt idx="9">
                  <c:v>CMS</c:v>
                </c:pt>
                <c:pt idx="10">
                  <c:v>ZS 5</c:v>
                </c:pt>
              </c:strCache>
            </c:strRef>
          </c:cat>
          <c:val>
            <c:numRef>
              <c:f>'ZSO (3)'!$D$3:$D$13</c:f>
              <c:numCache>
                <c:formatCode>General</c:formatCode>
                <c:ptCount val="11"/>
                <c:pt idx="0">
                  <c:v>360</c:v>
                </c:pt>
                <c:pt idx="1">
                  <c:v>273</c:v>
                </c:pt>
                <c:pt idx="2">
                  <c:v>261</c:v>
                </c:pt>
                <c:pt idx="3">
                  <c:v>135</c:v>
                </c:pt>
                <c:pt idx="4">
                  <c:v>427</c:v>
                </c:pt>
                <c:pt idx="5">
                  <c:v>382</c:v>
                </c:pt>
                <c:pt idx="6">
                  <c:v>191</c:v>
                </c:pt>
                <c:pt idx="7">
                  <c:v>170</c:v>
                </c:pt>
                <c:pt idx="8">
                  <c:v>152</c:v>
                </c:pt>
                <c:pt idx="9">
                  <c:v>147</c:v>
                </c:pt>
                <c:pt idx="10">
                  <c:v>216</c:v>
                </c:pt>
              </c:numCache>
            </c:numRef>
          </c:val>
        </c:ser>
        <c:shape val="box"/>
        <c:axId val="65361408"/>
        <c:axId val="65362944"/>
        <c:axId val="0"/>
      </c:bar3DChart>
      <c:catAx>
        <c:axId val="65361408"/>
        <c:scaling>
          <c:orientation val="minMax"/>
        </c:scaling>
        <c:axPos val="b"/>
        <c:tickLblPos val="nextTo"/>
        <c:crossAx val="65362944"/>
        <c:crosses val="autoZero"/>
        <c:auto val="1"/>
        <c:lblAlgn val="ctr"/>
        <c:lblOffset val="100"/>
      </c:catAx>
      <c:valAx>
        <c:axId val="65362944"/>
        <c:scaling>
          <c:orientation val="minMax"/>
        </c:scaling>
        <c:axPos val="l"/>
        <c:majorGridlines/>
        <c:numFmt formatCode="General" sourceLinked="1"/>
        <c:tickLblPos val="nextTo"/>
        <c:crossAx val="65361408"/>
        <c:crosses val="autoZero"/>
        <c:crossBetween val="between"/>
      </c:valAx>
    </c:plotArea>
    <c:legend>
      <c:legendPos val="b"/>
      <c:txPr>
        <a:bodyPr/>
        <a:lstStyle/>
        <a:p>
          <a:pPr>
            <a:defRPr sz="1600"/>
          </a:pPr>
          <a:endParaRPr lang="pl-PL"/>
        </a:p>
      </c:txPr>
    </c:legend>
    <c:plotVisOnly val="1"/>
  </c:chart>
  <c:spPr>
    <a:ln>
      <a:noFill/>
    </a:ln>
  </c:sp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view3D>
      <c:rAngAx val="1"/>
    </c:view3D>
    <c:plotArea>
      <c:layout/>
      <c:bar3DChart>
        <c:barDir val="bar"/>
        <c:grouping val="stacked"/>
        <c:ser>
          <c:idx val="0"/>
          <c:order val="0"/>
          <c:tx>
            <c:strRef>
              <c:f>'ZSO (3)'!$C$29</c:f>
              <c:strCache>
                <c:ptCount val="1"/>
                <c:pt idx="0">
                  <c:v>GIMNAZJUM</c:v>
                </c:pt>
              </c:strCache>
            </c:strRef>
          </c:tx>
          <c:spPr>
            <a:solidFill>
              <a:srgbClr val="0066FF"/>
            </a:solidFill>
          </c:spPr>
          <c:val>
            <c:numRef>
              <c:f>'ZSO (3)'!$C$30:$C$40</c:f>
              <c:numCache>
                <c:formatCode>0.00%</c:formatCode>
                <c:ptCount val="11"/>
                <c:pt idx="0">
                  <c:v>0.32835820895522427</c:v>
                </c:pt>
                <c:pt idx="1">
                  <c:v>0.56872037914691942</c:v>
                </c:pt>
                <c:pt idx="2">
                  <c:v>0.64392905866302974</c:v>
                </c:pt>
                <c:pt idx="3">
                  <c:v>0.38636363636363658</c:v>
                </c:pt>
                <c:pt idx="4">
                  <c:v>0.3702064896755165</c:v>
                </c:pt>
                <c:pt idx="5">
                  <c:v>0.46498599439775962</c:v>
                </c:pt>
                <c:pt idx="6">
                  <c:v>0.53186274509803877</c:v>
                </c:pt>
                <c:pt idx="7">
                  <c:v>0.59330143540669855</c:v>
                </c:pt>
                <c:pt idx="8">
                  <c:v>0.58695652173912993</c:v>
                </c:pt>
                <c:pt idx="9">
                  <c:v>0.5558912386706959</c:v>
                </c:pt>
                <c:pt idx="10">
                  <c:v>0.57894736842105254</c:v>
                </c:pt>
              </c:numCache>
            </c:numRef>
          </c:val>
        </c:ser>
        <c:ser>
          <c:idx val="1"/>
          <c:order val="1"/>
          <c:tx>
            <c:strRef>
              <c:f>'ZSO (3)'!$D$29</c:f>
              <c:strCache>
                <c:ptCount val="1"/>
                <c:pt idx="0">
                  <c:v>LO</c:v>
                </c:pt>
              </c:strCache>
            </c:strRef>
          </c:tx>
          <c:spPr>
            <a:solidFill>
              <a:srgbClr val="CC99FF"/>
            </a:solidFill>
          </c:spPr>
          <c:val>
            <c:numRef>
              <c:f>'ZSO (3)'!$D$30:$D$40</c:f>
              <c:numCache>
                <c:formatCode>0.00%</c:formatCode>
                <c:ptCount val="11"/>
                <c:pt idx="0">
                  <c:v>0.67164179104477739</c:v>
                </c:pt>
                <c:pt idx="1">
                  <c:v>0.43127962085308058</c:v>
                </c:pt>
                <c:pt idx="2">
                  <c:v>0.35607094133697165</c:v>
                </c:pt>
                <c:pt idx="3">
                  <c:v>0.61363636363636354</c:v>
                </c:pt>
                <c:pt idx="4">
                  <c:v>0.62979351032448483</c:v>
                </c:pt>
                <c:pt idx="5">
                  <c:v>0.53501400560224044</c:v>
                </c:pt>
                <c:pt idx="6">
                  <c:v>0.46813725490196079</c:v>
                </c:pt>
                <c:pt idx="7">
                  <c:v>0.40669856459330145</c:v>
                </c:pt>
                <c:pt idx="8">
                  <c:v>0.41304347826086985</c:v>
                </c:pt>
                <c:pt idx="9">
                  <c:v>0.44410876132930555</c:v>
                </c:pt>
                <c:pt idx="10">
                  <c:v>0.42105263157894757</c:v>
                </c:pt>
              </c:numCache>
            </c:numRef>
          </c:val>
        </c:ser>
        <c:shape val="box"/>
        <c:axId val="65383808"/>
        <c:axId val="64881792"/>
        <c:axId val="0"/>
      </c:bar3DChart>
      <c:catAx>
        <c:axId val="65383808"/>
        <c:scaling>
          <c:orientation val="minMax"/>
        </c:scaling>
        <c:delete val="1"/>
        <c:axPos val="l"/>
        <c:tickLblPos val="none"/>
        <c:crossAx val="64881792"/>
        <c:crosses val="autoZero"/>
        <c:auto val="1"/>
        <c:lblAlgn val="ctr"/>
        <c:lblOffset val="100"/>
      </c:catAx>
      <c:valAx>
        <c:axId val="64881792"/>
        <c:scaling>
          <c:orientation val="minMax"/>
        </c:scaling>
        <c:axPos val="b"/>
        <c:majorGridlines/>
        <c:numFmt formatCode="0%" sourceLinked="0"/>
        <c:tickLblPos val="nextTo"/>
        <c:crossAx val="65383808"/>
        <c:crosses val="autoZero"/>
        <c:crossBetween val="between"/>
      </c:valAx>
    </c:plotArea>
    <c:legend>
      <c:legendPos val="b"/>
      <c:txPr>
        <a:bodyPr/>
        <a:lstStyle/>
        <a:p>
          <a:pPr>
            <a:defRPr sz="1600"/>
          </a:pPr>
          <a:endParaRPr lang="pl-PL"/>
        </a:p>
      </c:txPr>
    </c:legend>
    <c:plotVisOnly val="1"/>
  </c:chart>
  <c:spPr>
    <a:ln>
      <a:noFill/>
    </a:ln>
  </c:sp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title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Liczba oddziałów w Zespołach Szkół Specjalnych</c:v>
                </c:pt>
              </c:strCache>
            </c:strRef>
          </c:tx>
          <c:explosion val="25"/>
          <c:dPt>
            <c:idx val="0"/>
            <c:spPr>
              <a:solidFill>
                <a:srgbClr val="00B0F0"/>
              </a:solidFill>
            </c:spPr>
          </c:dPt>
          <c:dPt>
            <c:idx val="1"/>
            <c:spPr>
              <a:solidFill>
                <a:srgbClr val="FF5050"/>
              </a:solidFill>
            </c:spPr>
          </c:dPt>
          <c:dPt>
            <c:idx val="2"/>
            <c:spPr>
              <a:solidFill>
                <a:srgbClr val="8CAF47"/>
              </a:solidFill>
            </c:spPr>
          </c:dPt>
          <c:dLbls>
            <c:dLbl>
              <c:idx val="0"/>
              <c:layout>
                <c:manualLayout>
                  <c:x val="-8.2431952950325613E-2"/>
                  <c:y val="-0.22733504449771244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33</a:t>
                    </a:r>
                    <a:r>
                      <a:rPr lang="pl-PL" dirty="0" smtClean="0"/>
                      <a:t> (53%)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1.4390735880237154E-3"/>
                  <c:y val="0.21391359142794614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25</a:t>
                    </a:r>
                    <a:r>
                      <a:rPr lang="pl-PL" smtClean="0"/>
                      <a:t> (40%)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tx>
                <c:rich>
                  <a:bodyPr/>
                  <a:lstStyle/>
                  <a:p>
                    <a:r>
                      <a:rPr lang="en-US" smtClean="0"/>
                      <a:t>4</a:t>
                    </a:r>
                    <a:r>
                      <a:rPr lang="pl-PL" smtClean="0"/>
                      <a:t> (7%)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3200" b="1"/>
                </a:pPr>
                <a:endParaRPr lang="pl-PL"/>
              </a:p>
            </c:txPr>
            <c:showVal val="1"/>
            <c:showLeaderLines val="1"/>
          </c:dLbls>
          <c:cat>
            <c:strRef>
              <c:f>Arkusz1!$A$2:$A$4</c:f>
              <c:strCache>
                <c:ptCount val="3"/>
                <c:pt idx="0">
                  <c:v>szkoła podstawowa</c:v>
                </c:pt>
                <c:pt idx="1">
                  <c:v>gimnazjum</c:v>
                </c:pt>
                <c:pt idx="2">
                  <c:v>liceum ogólnokształcące</c:v>
                </c:pt>
              </c:strCache>
            </c:strRef>
          </c:cat>
          <c:val>
            <c:numRef>
              <c:f>Arkusz1!$B$2:$B$4</c:f>
              <c:numCache>
                <c:formatCode>General</c:formatCode>
                <c:ptCount val="3"/>
                <c:pt idx="0">
                  <c:v>33</c:v>
                </c:pt>
                <c:pt idx="1">
                  <c:v>25</c:v>
                </c:pt>
                <c:pt idx="2">
                  <c:v>4</c:v>
                </c:pt>
              </c:numCache>
            </c:numRef>
          </c:val>
        </c:ser>
      </c:pie3DChart>
    </c:plotArea>
    <c:legend>
      <c:legendPos val="r"/>
    </c:legend>
    <c:plotVisOnly val="1"/>
  </c:chart>
  <c:txPr>
    <a:bodyPr/>
    <a:lstStyle/>
    <a:p>
      <a:pPr>
        <a:defRPr sz="1800"/>
      </a:pPr>
      <a:endParaRPr lang="pl-PL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5.8871755613881555E-2"/>
          <c:y val="9.3366207368465043E-2"/>
          <c:w val="0.61124185865655811"/>
          <c:h val="0.90025459775079908"/>
        </c:manualLayout>
      </c:layout>
      <c:pie3D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liczba</c:v>
                </c:pt>
              </c:strCache>
            </c:strRef>
          </c:tx>
          <c:explosion val="22"/>
          <c:dPt>
            <c:idx val="0"/>
            <c:explosion val="24"/>
            <c:spPr>
              <a:solidFill>
                <a:srgbClr val="00B0F0"/>
              </a:solidFill>
            </c:spPr>
          </c:dPt>
          <c:dPt>
            <c:idx val="1"/>
            <c:explosion val="34"/>
            <c:spPr>
              <a:solidFill>
                <a:srgbClr val="FF5050"/>
              </a:solidFill>
            </c:spPr>
          </c:dPt>
          <c:dPt>
            <c:idx val="2"/>
            <c:spPr>
              <a:solidFill>
                <a:srgbClr val="8CAF47"/>
              </a:solidFill>
            </c:spPr>
          </c:dPt>
          <c:dLbls>
            <c:dLbl>
              <c:idx val="0"/>
              <c:layout>
                <c:manualLayout>
                  <c:x val="-5.2247982891027514E-3"/>
                  <c:y val="-1.2736736911017611E-2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14</a:t>
                    </a:r>
                    <a:r>
                      <a:rPr lang="pl-PL" smtClean="0"/>
                      <a:t> (27%)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>
                <c:manualLayout>
                  <c:x val="1.9475612423447069E-2"/>
                  <c:y val="-4.806733948112258E-2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21</a:t>
                    </a:r>
                    <a:r>
                      <a:rPr lang="pl-PL" smtClean="0"/>
                      <a:t> (40%)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>
                <c:manualLayout>
                  <c:x val="4.4753086419753133E-2"/>
                  <c:y val="-9.3977127077707001E-2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18</a:t>
                    </a:r>
                    <a:r>
                      <a:rPr lang="pl-PL" smtClean="0"/>
                      <a:t> (34%)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3200" b="1"/>
                </a:pPr>
                <a:endParaRPr lang="pl-PL"/>
              </a:p>
            </c:txPr>
            <c:showVal val="1"/>
            <c:showLeaderLines val="1"/>
          </c:dLbls>
          <c:cat>
            <c:strRef>
              <c:f>Arkusz1!$A$2:$A$4</c:f>
              <c:strCache>
                <c:ptCount val="3"/>
                <c:pt idx="0">
                  <c:v>szkoła podstawowa</c:v>
                </c:pt>
                <c:pt idx="1">
                  <c:v>gimnazjum</c:v>
                </c:pt>
                <c:pt idx="2">
                  <c:v>szkoły ponadgimnazjalne</c:v>
                </c:pt>
              </c:strCache>
            </c:strRef>
          </c:cat>
          <c:val>
            <c:numRef>
              <c:f>Arkusz1!$B$2:$B$4</c:f>
              <c:numCache>
                <c:formatCode>General</c:formatCode>
                <c:ptCount val="3"/>
                <c:pt idx="0">
                  <c:v>14</c:v>
                </c:pt>
                <c:pt idx="1">
                  <c:v>21</c:v>
                </c:pt>
                <c:pt idx="2">
                  <c:v>18</c:v>
                </c:pt>
              </c:numCache>
            </c:numRef>
          </c:val>
        </c:ser>
      </c:pie3DChart>
    </c:plotArea>
    <c:legend>
      <c:legendPos val="r"/>
    </c:legend>
    <c:plotVisOnly val="1"/>
  </c:chart>
  <c:txPr>
    <a:bodyPr/>
    <a:lstStyle/>
    <a:p>
      <a:pPr>
        <a:defRPr sz="1800"/>
      </a:pPr>
      <a:endParaRPr lang="pl-PL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</cdr:x>
      <cdr:y>0.05792</cdr:y>
    </cdr:from>
    <cdr:to>
      <cdr:x>0.50168</cdr:x>
      <cdr:y>0.82699</cdr:y>
    </cdr:to>
    <cdr:sp macro="" textlink="">
      <cdr:nvSpPr>
        <cdr:cNvPr id="3" name="Łącznik prosty 2"/>
        <cdr:cNvSpPr/>
      </cdr:nvSpPr>
      <cdr:spPr>
        <a:xfrm xmlns:a="http://schemas.openxmlformats.org/drawingml/2006/main" flipV="1">
          <a:off x="4549140" y="259079"/>
          <a:ext cx="15240" cy="3439994"/>
        </a:xfrm>
        <a:prstGeom xmlns:a="http://schemas.openxmlformats.org/drawingml/2006/main" prst="line">
          <a:avLst/>
        </a:prstGeom>
        <a:ln xmlns:a="http://schemas.openxmlformats.org/drawingml/2006/main" w="3492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pl-PL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DB8628-0F11-4651-92A1-13D763552E32}" type="datetimeFigureOut">
              <a:rPr lang="pl-PL" smtClean="0"/>
              <a:pPr/>
              <a:t>2016-07-10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94EB82-07C5-418D-888A-04D10F5CFE8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8967734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7E07FC-9428-4E36-A92E-4249AAC78500}" type="datetimeFigureOut">
              <a:rPr lang="pl-PL" smtClean="0"/>
              <a:pPr/>
              <a:t>2016-07-10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C08C54-0146-4480-BE70-6724E9FD999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8780506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BF8E3-A6FD-4EC7-B6C1-A90C65160438}" type="slidenum">
              <a:rPr lang="pl-PL" smtClean="0"/>
              <a:pPr/>
              <a:t>10</a:t>
            </a:fld>
            <a:endParaRPr lang="pl-P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BF8E3-A6FD-4EC7-B6C1-A90C65160438}" type="slidenum">
              <a:rPr lang="pl-PL" smtClean="0"/>
              <a:pPr/>
              <a:t>14</a:t>
            </a:fld>
            <a:endParaRPr lang="pl-P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BF8E3-A6FD-4EC7-B6C1-A90C65160438}" type="slidenum">
              <a:rPr lang="pl-PL" smtClean="0"/>
              <a:pPr/>
              <a:t>16</a:t>
            </a:fld>
            <a:endParaRPr lang="pl-P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F5DD487-C6A2-4977-9E97-4981BA39A69D}" type="slidenum">
              <a:rPr lang="pl-PL" altLang="pl-PL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28</a:t>
            </a:fld>
            <a:endParaRPr lang="pl-PL" altLang="pl-PL">
              <a:latin typeface="Arial" panose="020B0604020202020204" pitchFamily="34" charset="0"/>
            </a:endParaRPr>
          </a:p>
        </p:txBody>
      </p:sp>
      <p:sp>
        <p:nvSpPr>
          <p:cNvPr id="5939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54063"/>
            <a:ext cx="4962525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7188" cy="4467225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l-PL" altLang="pl-PL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608662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0AA4C-F35F-42FC-90BF-90DC7CAF2ABB}" type="datetimeFigureOut">
              <a:rPr lang="pl-PL" smtClean="0"/>
              <a:pPr/>
              <a:t>2016-07-10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293CF-4596-4EB9-B3AF-E392D8DC40B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0AA4C-F35F-42FC-90BF-90DC7CAF2ABB}" type="datetimeFigureOut">
              <a:rPr lang="pl-PL" smtClean="0"/>
              <a:pPr/>
              <a:t>2016-07-10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293CF-4596-4EB9-B3AF-E392D8DC40B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0AA4C-F35F-42FC-90BF-90DC7CAF2ABB}" type="datetimeFigureOut">
              <a:rPr lang="pl-PL" smtClean="0"/>
              <a:pPr/>
              <a:t>2016-07-10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293CF-4596-4EB9-B3AF-E392D8DC40B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0AA4C-F35F-42FC-90BF-90DC7CAF2ABB}" type="datetimeFigureOut">
              <a:rPr lang="pl-PL" smtClean="0"/>
              <a:pPr/>
              <a:t>2016-07-10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293CF-4596-4EB9-B3AF-E392D8DC40B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0AA4C-F35F-42FC-90BF-90DC7CAF2ABB}" type="datetimeFigureOut">
              <a:rPr lang="pl-PL" smtClean="0"/>
              <a:pPr/>
              <a:t>2016-07-10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293CF-4596-4EB9-B3AF-E392D8DC40B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0AA4C-F35F-42FC-90BF-90DC7CAF2ABB}" type="datetimeFigureOut">
              <a:rPr lang="pl-PL" smtClean="0"/>
              <a:pPr/>
              <a:t>2016-07-10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293CF-4596-4EB9-B3AF-E392D8DC40B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0AA4C-F35F-42FC-90BF-90DC7CAF2ABB}" type="datetimeFigureOut">
              <a:rPr lang="pl-PL" smtClean="0"/>
              <a:pPr/>
              <a:t>2016-07-10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293CF-4596-4EB9-B3AF-E392D8DC40B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0AA4C-F35F-42FC-90BF-90DC7CAF2ABB}" type="datetimeFigureOut">
              <a:rPr lang="pl-PL" smtClean="0"/>
              <a:pPr/>
              <a:t>2016-07-10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293CF-4596-4EB9-B3AF-E392D8DC40B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0AA4C-F35F-42FC-90BF-90DC7CAF2ABB}" type="datetimeFigureOut">
              <a:rPr lang="pl-PL" smtClean="0"/>
              <a:pPr/>
              <a:t>2016-07-10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293CF-4596-4EB9-B3AF-E392D8DC40B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0AA4C-F35F-42FC-90BF-90DC7CAF2ABB}" type="datetimeFigureOut">
              <a:rPr lang="pl-PL" smtClean="0"/>
              <a:pPr/>
              <a:t>2016-07-10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293CF-4596-4EB9-B3AF-E392D8DC40B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0AA4C-F35F-42FC-90BF-90DC7CAF2ABB}" type="datetimeFigureOut">
              <a:rPr lang="pl-PL" smtClean="0"/>
              <a:pPr/>
              <a:t>2016-07-10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293CF-4596-4EB9-B3AF-E392D8DC40B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10AA4C-F35F-42FC-90BF-90DC7CAF2ABB}" type="datetimeFigureOut">
              <a:rPr lang="pl-PL" smtClean="0"/>
              <a:pPr/>
              <a:t>2016-07-10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293CF-4596-4EB9-B3AF-E392D8DC40BC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mailto:reformaoswiaty@um.szczecin.pl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1412777"/>
            <a:ext cx="7772400" cy="2187674"/>
          </a:xfrm>
        </p:spPr>
        <p:txBody>
          <a:bodyPr>
            <a:normAutofit fontScale="90000"/>
          </a:bodyPr>
          <a:lstStyle/>
          <a:p>
            <a:r>
              <a:rPr lang="pl-PL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Reforma oświaty </a:t>
            </a:r>
            <a:br>
              <a:rPr lang="pl-PL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2016</a:t>
            </a:r>
            <a:br>
              <a:rPr lang="pl-PL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informacja wstępna</a:t>
            </a:r>
            <a:endParaRPr lang="pl-PL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403648" y="5445224"/>
            <a:ext cx="6400800" cy="1057672"/>
          </a:xfrm>
        </p:spPr>
        <p:txBody>
          <a:bodyPr>
            <a:normAutofit/>
          </a:bodyPr>
          <a:lstStyle/>
          <a:p>
            <a:r>
              <a:rPr lang="pl-PL" sz="2000" dirty="0" smtClean="0"/>
              <a:t>Szczecin, dn. 11.07.2016 r.</a:t>
            </a:r>
            <a:endParaRPr lang="pl-PL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512168"/>
          </a:xfrm>
        </p:spPr>
        <p:txBody>
          <a:bodyPr>
            <a:normAutofit fontScale="90000"/>
          </a:bodyPr>
          <a:lstStyle/>
          <a:p>
            <a:r>
              <a:rPr lang="pl-PL" b="1" dirty="0" smtClean="0"/>
              <a:t>Zespoły Szkół Ogólnokształcących, </a:t>
            </a:r>
            <a:br>
              <a:rPr lang="pl-PL" b="1" dirty="0" smtClean="0"/>
            </a:br>
            <a:r>
              <a:rPr lang="pl-PL" sz="3600" b="1" dirty="0" smtClean="0"/>
              <a:t>w których funkcjonują gimnazja</a:t>
            </a: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sz="3600" b="1" dirty="0" smtClean="0"/>
              <a:t>w roku szkolnym 2016/2017</a:t>
            </a:r>
            <a:endParaRPr lang="pl-PL" sz="3600" b="1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251520" y="1916832"/>
          <a:ext cx="8712970" cy="4590445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3463895"/>
                <a:gridCol w="1469741"/>
                <a:gridCol w="1819679"/>
                <a:gridCol w="1959655"/>
              </a:tblGrid>
              <a:tr h="935524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 smtClean="0"/>
                        <a:t>Liczba szkół</a:t>
                      </a:r>
                      <a:endParaRPr lang="pl-P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 smtClean="0"/>
                        <a:t>Liczba oddziałów</a:t>
                      </a:r>
                      <a:endParaRPr lang="pl-P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 smtClean="0"/>
                        <a:t>Liczba uczniów</a:t>
                      </a:r>
                      <a:endParaRPr lang="pl-PL" sz="2400" dirty="0"/>
                    </a:p>
                  </a:txBody>
                  <a:tcPr/>
                </a:tc>
              </a:tr>
              <a:tr h="579478">
                <a:tc>
                  <a:txBody>
                    <a:bodyPr/>
                    <a:lstStyle/>
                    <a:p>
                      <a:r>
                        <a:rPr lang="pl-PL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Zespoły Szkół Ogólnokształcących</a:t>
                      </a:r>
                      <a:endParaRPr lang="pl-PL" sz="2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11</a:t>
                      </a:r>
                      <a:endParaRPr lang="pl-PL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218</a:t>
                      </a:r>
                      <a:endParaRPr lang="pl-PL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5903</a:t>
                      </a:r>
                      <a:endParaRPr lang="pl-PL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  <a:tr h="556875">
                <a:tc>
                  <a:txBody>
                    <a:bodyPr/>
                    <a:lstStyle/>
                    <a:p>
                      <a:pPr algn="r"/>
                      <a:r>
                        <a:rPr lang="pl-PL" sz="1800" dirty="0" smtClean="0"/>
                        <a:t>w tym</a:t>
                      </a:r>
                      <a:endParaRPr lang="pl-P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l-PL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l-PL" sz="1800" dirty="0"/>
                    </a:p>
                  </a:txBody>
                  <a:tcPr anchor="ctr"/>
                </a:tc>
              </a:tr>
              <a:tr h="637942">
                <a:tc>
                  <a:txBody>
                    <a:bodyPr/>
                    <a:lstStyle/>
                    <a:p>
                      <a:r>
                        <a:rPr lang="pl-PL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Szkoły podstawowe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 smtClean="0"/>
                        <a:t>3</a:t>
                      </a:r>
                      <a:endParaRPr lang="pl-PL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 smtClean="0"/>
                        <a:t>15</a:t>
                      </a:r>
                      <a:endParaRPr lang="pl-PL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 smtClean="0"/>
                        <a:t>351</a:t>
                      </a:r>
                      <a:endParaRPr lang="pl-PL" sz="2400" dirty="0"/>
                    </a:p>
                  </a:txBody>
                  <a:tcPr anchor="ctr"/>
                </a:tc>
              </a:tr>
              <a:tr h="818572">
                <a:tc>
                  <a:txBody>
                    <a:bodyPr/>
                    <a:lstStyle/>
                    <a:p>
                      <a:r>
                        <a:rPr lang="pl-PL" sz="24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Gimnazja</a:t>
                      </a:r>
                      <a:endParaRPr lang="pl-PL" sz="24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11</a:t>
                      </a:r>
                      <a:endParaRPr lang="pl-PL" sz="24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108</a:t>
                      </a:r>
                      <a:endParaRPr lang="pl-PL" sz="24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2838</a:t>
                      </a:r>
                      <a:endParaRPr lang="pl-PL" sz="24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  <a:tr h="818572">
                <a:tc>
                  <a:txBody>
                    <a:bodyPr/>
                    <a:lstStyle/>
                    <a:p>
                      <a:r>
                        <a:rPr lang="pl-PL" sz="2400" b="1" dirty="0" smtClean="0"/>
                        <a:t>Licea Ogólnokształcące</a:t>
                      </a:r>
                      <a:endParaRPr lang="pl-P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 smtClean="0"/>
                        <a:t>11</a:t>
                      </a:r>
                      <a:endParaRPr lang="pl-PL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 smtClean="0"/>
                        <a:t>95</a:t>
                      </a:r>
                      <a:endParaRPr lang="pl-PL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 smtClean="0"/>
                        <a:t>2714</a:t>
                      </a:r>
                      <a:endParaRPr lang="pl-PL" sz="24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b="1" dirty="0" smtClean="0"/>
              <a:t>Liczba oddziałów w szkołach funkcjonujących </a:t>
            </a:r>
            <a:br>
              <a:rPr lang="pl-PL" sz="3200" b="1" dirty="0" smtClean="0"/>
            </a:br>
            <a:r>
              <a:rPr lang="pl-PL" sz="3200" b="1" dirty="0" smtClean="0"/>
              <a:t>w ZSO w 2016/2017</a:t>
            </a:r>
            <a:endParaRPr lang="pl-PL" sz="3200" b="1" dirty="0"/>
          </a:p>
        </p:txBody>
      </p:sp>
      <p:graphicFrame>
        <p:nvGraphicFramePr>
          <p:cNvPr id="6" name="Wykres 5"/>
          <p:cNvGraphicFramePr/>
          <p:nvPr/>
        </p:nvGraphicFramePr>
        <p:xfrm>
          <a:off x="323528" y="1556792"/>
          <a:ext cx="8352928" cy="46839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pole tekstowe 7"/>
          <p:cNvSpPr txBox="1"/>
          <p:nvPr/>
        </p:nvSpPr>
        <p:spPr>
          <a:xfrm>
            <a:off x="8100392" y="357301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l-PL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Liczba uczniów </a:t>
            </a:r>
            <a:br>
              <a:rPr lang="pl-PL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  Zespołach Szkół Ogólnokształcących</a:t>
            </a:r>
            <a:br>
              <a:rPr lang="pl-PL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2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 roku szkolnym 2016/2017</a:t>
            </a:r>
            <a:endParaRPr lang="pl-PL" sz="27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Wykres 5"/>
          <p:cNvGraphicFramePr/>
          <p:nvPr/>
        </p:nvGraphicFramePr>
        <p:xfrm>
          <a:off x="395536" y="1628800"/>
          <a:ext cx="8640960" cy="44866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Struktura Zespołów Szkół Ogólnokształcących</a:t>
            </a:r>
            <a:endParaRPr lang="pl-PL" dirty="0"/>
          </a:p>
        </p:txBody>
      </p:sp>
      <p:graphicFrame>
        <p:nvGraphicFramePr>
          <p:cNvPr id="5" name="Wykres 4"/>
          <p:cNvGraphicFramePr/>
          <p:nvPr/>
        </p:nvGraphicFramePr>
        <p:xfrm>
          <a:off x="45720" y="1772816"/>
          <a:ext cx="9098280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512168"/>
          </a:xfrm>
        </p:spPr>
        <p:txBody>
          <a:bodyPr>
            <a:normAutofit fontScale="90000"/>
          </a:bodyPr>
          <a:lstStyle/>
          <a:p>
            <a:r>
              <a:rPr lang="pl-PL" b="1" dirty="0" smtClean="0"/>
              <a:t>Zespoły Szkół Specjalnych, </a:t>
            </a:r>
            <a:br>
              <a:rPr lang="pl-PL" b="1" dirty="0" smtClean="0"/>
            </a:br>
            <a:r>
              <a:rPr lang="pl-PL" sz="3600" b="1" dirty="0" smtClean="0"/>
              <a:t>w których funkcjonują gimnazja</a:t>
            </a: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sz="3600" b="1" dirty="0" smtClean="0"/>
              <a:t>w roku szkolnym 2016/2017</a:t>
            </a:r>
            <a:endParaRPr lang="pl-PL" sz="3600" b="1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251520" y="1916832"/>
          <a:ext cx="8712970" cy="4346963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3463895"/>
                <a:gridCol w="1469741"/>
                <a:gridCol w="1819679"/>
                <a:gridCol w="1959655"/>
              </a:tblGrid>
              <a:tr h="935524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 smtClean="0"/>
                        <a:t>Liczba szkół</a:t>
                      </a:r>
                      <a:endParaRPr lang="pl-P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 smtClean="0"/>
                        <a:t>Liczba oddziałów</a:t>
                      </a:r>
                      <a:endParaRPr lang="pl-P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 smtClean="0"/>
                        <a:t>Liczba uczniów</a:t>
                      </a:r>
                      <a:endParaRPr lang="pl-PL" sz="2400" dirty="0"/>
                    </a:p>
                  </a:txBody>
                  <a:tcPr/>
                </a:tc>
              </a:tr>
              <a:tr h="579478">
                <a:tc>
                  <a:txBody>
                    <a:bodyPr/>
                    <a:lstStyle/>
                    <a:p>
                      <a:r>
                        <a:rPr lang="pl-PL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Zespoły Szkół Specjalnych</a:t>
                      </a:r>
                      <a:endParaRPr lang="pl-PL" sz="2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</a:t>
                      </a:r>
                      <a:endParaRPr lang="pl-PL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62</a:t>
                      </a:r>
                      <a:endParaRPr lang="pl-PL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516</a:t>
                      </a:r>
                      <a:endParaRPr lang="pl-PL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  <a:tr h="556875">
                <a:tc>
                  <a:txBody>
                    <a:bodyPr/>
                    <a:lstStyle/>
                    <a:p>
                      <a:pPr algn="r"/>
                      <a:r>
                        <a:rPr lang="pl-PL" sz="1800" dirty="0" smtClean="0"/>
                        <a:t>w tym</a:t>
                      </a:r>
                      <a:endParaRPr lang="pl-P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l-PL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l-PL" sz="1800" dirty="0"/>
                    </a:p>
                  </a:txBody>
                  <a:tcPr anchor="ctr"/>
                </a:tc>
              </a:tr>
              <a:tr h="637942">
                <a:tc>
                  <a:txBody>
                    <a:bodyPr/>
                    <a:lstStyle/>
                    <a:p>
                      <a:r>
                        <a:rPr lang="pl-PL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Szkoły podstawowe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 smtClean="0"/>
                        <a:t>5</a:t>
                      </a:r>
                      <a:endParaRPr lang="pl-PL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 smtClean="0"/>
                        <a:t>33</a:t>
                      </a:r>
                      <a:endParaRPr lang="pl-PL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 smtClean="0"/>
                        <a:t>257</a:t>
                      </a:r>
                      <a:endParaRPr lang="pl-PL" sz="2400" dirty="0"/>
                    </a:p>
                  </a:txBody>
                  <a:tcPr anchor="ctr"/>
                </a:tc>
              </a:tr>
              <a:tr h="818572">
                <a:tc>
                  <a:txBody>
                    <a:bodyPr/>
                    <a:lstStyle/>
                    <a:p>
                      <a:r>
                        <a:rPr lang="pl-PL" sz="24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Gimnazja</a:t>
                      </a:r>
                      <a:endParaRPr lang="pl-PL" sz="24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</a:t>
                      </a:r>
                      <a:endParaRPr lang="pl-PL" sz="24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25</a:t>
                      </a:r>
                      <a:endParaRPr lang="pl-PL" sz="24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222</a:t>
                      </a:r>
                      <a:endParaRPr lang="pl-PL" sz="24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  <a:tr h="818572">
                <a:tc>
                  <a:txBody>
                    <a:bodyPr/>
                    <a:lstStyle/>
                    <a:p>
                      <a:r>
                        <a:rPr lang="pl-PL" sz="2400" b="1" dirty="0" smtClean="0"/>
                        <a:t>Licea Ogólnokształcące</a:t>
                      </a:r>
                      <a:endParaRPr lang="pl-PL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 smtClean="0"/>
                        <a:t>1</a:t>
                      </a:r>
                      <a:endParaRPr lang="pl-PL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 smtClean="0"/>
                        <a:t>4</a:t>
                      </a:r>
                      <a:endParaRPr lang="pl-PL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 smtClean="0"/>
                        <a:t>37</a:t>
                      </a:r>
                      <a:endParaRPr lang="pl-PL" sz="24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b="1" dirty="0" smtClean="0"/>
              <a:t>Liczba oddziałów w Zespołach </a:t>
            </a:r>
            <a:br>
              <a:rPr lang="pl-PL" sz="3200" b="1" dirty="0" smtClean="0"/>
            </a:br>
            <a:r>
              <a:rPr lang="pl-PL" sz="3200" b="1" dirty="0" smtClean="0"/>
              <a:t>Szkół Specjalnych</a:t>
            </a:r>
            <a:endParaRPr lang="pl-PL" sz="3200" b="1" dirty="0"/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512168"/>
          </a:xfrm>
        </p:spPr>
        <p:txBody>
          <a:bodyPr>
            <a:normAutofit fontScale="90000"/>
          </a:bodyPr>
          <a:lstStyle/>
          <a:p>
            <a:r>
              <a:rPr lang="pl-PL" b="1" dirty="0" smtClean="0"/>
              <a:t>Placówki: SOSW, MOW, MOS, </a:t>
            </a:r>
            <a:br>
              <a:rPr lang="pl-PL" b="1" dirty="0" smtClean="0"/>
            </a:br>
            <a:r>
              <a:rPr lang="pl-PL" sz="3600" b="1" dirty="0" smtClean="0"/>
              <a:t>w których funkcjonują gimnazja</a:t>
            </a: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sz="3600" b="1" dirty="0" smtClean="0"/>
              <a:t>w roku szkolnym 2016/2017</a:t>
            </a:r>
            <a:endParaRPr lang="pl-PL" sz="3600" b="1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251520" y="1916832"/>
          <a:ext cx="8712970" cy="4590445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3463895"/>
                <a:gridCol w="1469741"/>
                <a:gridCol w="1819679"/>
                <a:gridCol w="1959655"/>
              </a:tblGrid>
              <a:tr h="935524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 smtClean="0"/>
                        <a:t>Liczba szkół</a:t>
                      </a:r>
                      <a:endParaRPr lang="pl-P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 smtClean="0"/>
                        <a:t>Liczba oddziałów</a:t>
                      </a:r>
                      <a:endParaRPr lang="pl-P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 smtClean="0"/>
                        <a:t>Liczba uczniów</a:t>
                      </a:r>
                      <a:endParaRPr lang="pl-PL" sz="2400" dirty="0"/>
                    </a:p>
                  </a:txBody>
                  <a:tcPr/>
                </a:tc>
              </a:tr>
              <a:tr h="579478">
                <a:tc>
                  <a:txBody>
                    <a:bodyPr/>
                    <a:lstStyle/>
                    <a:p>
                      <a:r>
                        <a:rPr lang="pl-PL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Placówki kształcenia specjalnego</a:t>
                      </a:r>
                      <a:endParaRPr lang="pl-PL" sz="2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</a:t>
                      </a:r>
                      <a:endParaRPr lang="pl-PL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53</a:t>
                      </a:r>
                      <a:endParaRPr lang="pl-PL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371</a:t>
                      </a:r>
                      <a:endParaRPr lang="pl-PL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  <a:tr h="556875">
                <a:tc>
                  <a:txBody>
                    <a:bodyPr/>
                    <a:lstStyle/>
                    <a:p>
                      <a:pPr algn="r"/>
                      <a:r>
                        <a:rPr lang="pl-PL" sz="1800" dirty="0" smtClean="0"/>
                        <a:t>w tym</a:t>
                      </a:r>
                      <a:endParaRPr lang="pl-P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l-PL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l-PL" sz="1800" dirty="0"/>
                    </a:p>
                  </a:txBody>
                  <a:tcPr anchor="ctr"/>
                </a:tc>
              </a:tr>
              <a:tr h="637942">
                <a:tc>
                  <a:txBody>
                    <a:bodyPr/>
                    <a:lstStyle/>
                    <a:p>
                      <a:r>
                        <a:rPr lang="pl-PL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Szkoły podstawowe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 smtClean="0"/>
                        <a:t>3</a:t>
                      </a:r>
                      <a:endParaRPr lang="pl-PL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 smtClean="0"/>
                        <a:t>14</a:t>
                      </a:r>
                      <a:endParaRPr lang="pl-PL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 smtClean="0"/>
                        <a:t>70</a:t>
                      </a:r>
                      <a:endParaRPr lang="pl-PL" sz="2400" dirty="0"/>
                    </a:p>
                  </a:txBody>
                  <a:tcPr anchor="ctr"/>
                </a:tc>
              </a:tr>
              <a:tr h="818572">
                <a:tc>
                  <a:txBody>
                    <a:bodyPr/>
                    <a:lstStyle/>
                    <a:p>
                      <a:r>
                        <a:rPr lang="pl-PL" sz="24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Gimnazja</a:t>
                      </a:r>
                      <a:endParaRPr lang="pl-PL" sz="24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</a:t>
                      </a:r>
                      <a:endParaRPr lang="pl-PL" sz="24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21</a:t>
                      </a:r>
                      <a:endParaRPr lang="pl-PL" sz="24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181</a:t>
                      </a:r>
                      <a:endParaRPr lang="pl-PL" sz="24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  <a:tr h="818572">
                <a:tc>
                  <a:txBody>
                    <a:bodyPr/>
                    <a:lstStyle/>
                    <a:p>
                      <a:r>
                        <a:rPr lang="pl-PL" sz="2400" b="1" dirty="0" smtClean="0"/>
                        <a:t>Szkoły </a:t>
                      </a:r>
                      <a:r>
                        <a:rPr lang="pl-PL" sz="2400" b="1" dirty="0" err="1" smtClean="0"/>
                        <a:t>ponadgimnazjalne</a:t>
                      </a:r>
                      <a:endParaRPr lang="pl-PL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 smtClean="0"/>
                        <a:t>6</a:t>
                      </a:r>
                      <a:endParaRPr lang="pl-PL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 smtClean="0"/>
                        <a:t>18</a:t>
                      </a:r>
                      <a:endParaRPr lang="pl-PL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 smtClean="0"/>
                        <a:t>120</a:t>
                      </a:r>
                      <a:endParaRPr lang="pl-PL" sz="24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Liczba oddziałów </a:t>
            </a:r>
            <a:br>
              <a:rPr lang="pl-PL" b="1" dirty="0" smtClean="0"/>
            </a:br>
            <a:r>
              <a:rPr lang="pl-PL" b="1" dirty="0" smtClean="0"/>
              <a:t>w placówkach w 2016/2017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19256" cy="504056"/>
          </a:xfrm>
        </p:spPr>
        <p:txBody>
          <a:bodyPr>
            <a:noAutofit/>
          </a:bodyPr>
          <a:lstStyle/>
          <a:p>
            <a:r>
              <a:rPr lang="pl-PL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SYSTEM DUALNY  </a:t>
            </a:r>
            <a:r>
              <a:rPr lang="pl-PL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l-PL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szkolnictwo ponadpodstawowe</a:t>
            </a:r>
            <a:r>
              <a:rPr lang="pl-PL" sz="3600" b="1" dirty="0" smtClean="0"/>
              <a:t/>
            </a:r>
            <a:br>
              <a:rPr lang="pl-PL" sz="3600" b="1" dirty="0" smtClean="0"/>
            </a:br>
            <a:endParaRPr lang="pl-PL" sz="36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980728"/>
            <a:ext cx="8856984" cy="5145435"/>
          </a:xfrm>
        </p:spPr>
        <p:txBody>
          <a:bodyPr>
            <a:normAutofit/>
          </a:bodyPr>
          <a:lstStyle/>
          <a:p>
            <a:pPr>
              <a:buNone/>
            </a:pPr>
            <a:endParaRPr lang="pl-PL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 l="32101" t="27679" r="15992" b="16636"/>
          <a:stretch>
            <a:fillRect/>
          </a:stretch>
        </p:blipFill>
        <p:spPr bwMode="auto">
          <a:xfrm>
            <a:off x="0" y="908720"/>
            <a:ext cx="9144000" cy="5949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pole tekstowe 5"/>
          <p:cNvSpPr txBox="1"/>
          <p:nvPr/>
        </p:nvSpPr>
        <p:spPr>
          <a:xfrm>
            <a:off x="7323070" y="4714763"/>
            <a:ext cx="14870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>
                <a:solidFill>
                  <a:schemeClr val="bg1"/>
                </a:solidFill>
              </a:rPr>
              <a:t>dwie kwalifikacje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6300192" y="6021288"/>
            <a:ext cx="28438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b="1" dirty="0">
                <a:solidFill>
                  <a:srgbClr val="FFFF00"/>
                </a:solidFill>
              </a:rPr>
              <a:t>Matura podstawowa i </a:t>
            </a:r>
            <a:r>
              <a:rPr lang="pl-PL" sz="1400" b="1" dirty="0" smtClean="0">
                <a:solidFill>
                  <a:srgbClr val="FFFF00"/>
                </a:solidFill>
              </a:rPr>
              <a:t>rozszerzona</a:t>
            </a:r>
          </a:p>
          <a:p>
            <a:r>
              <a:rPr lang="pl-PL" sz="1400" b="1" dirty="0">
                <a:solidFill>
                  <a:srgbClr val="FFFF00"/>
                </a:solidFill>
              </a:rPr>
              <a:t>Dyplom potwierdzający </a:t>
            </a:r>
            <a:r>
              <a:rPr lang="pl-PL" sz="1400" b="1" dirty="0" smtClean="0">
                <a:solidFill>
                  <a:srgbClr val="FFFF00"/>
                </a:solidFill>
              </a:rPr>
              <a:t/>
            </a:r>
            <a:br>
              <a:rPr lang="pl-PL" sz="1400" b="1" dirty="0" smtClean="0">
                <a:solidFill>
                  <a:srgbClr val="FFFF00"/>
                </a:solidFill>
              </a:rPr>
            </a:br>
            <a:r>
              <a:rPr lang="pl-PL" sz="1400" b="1" dirty="0" smtClean="0">
                <a:solidFill>
                  <a:srgbClr val="FFFF00"/>
                </a:solidFill>
              </a:rPr>
              <a:t>kwalifikacje </a:t>
            </a:r>
            <a:r>
              <a:rPr lang="pl-PL" sz="1400" b="1" dirty="0">
                <a:solidFill>
                  <a:srgbClr val="FFFF00"/>
                </a:solidFill>
              </a:rPr>
              <a:t>w zawodzie </a:t>
            </a:r>
          </a:p>
        </p:txBody>
      </p:sp>
      <p:sp>
        <p:nvSpPr>
          <p:cNvPr id="9" name="pole tekstowe 8"/>
          <p:cNvSpPr txBox="1"/>
          <p:nvPr/>
        </p:nvSpPr>
        <p:spPr>
          <a:xfrm>
            <a:off x="2915816" y="6237312"/>
            <a:ext cx="295232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b="1" dirty="0">
                <a:solidFill>
                  <a:srgbClr val="FFFF00"/>
                </a:solidFill>
              </a:rPr>
              <a:t>Matura </a:t>
            </a:r>
            <a:r>
              <a:rPr lang="pl-PL" sz="1400" b="1" dirty="0" smtClean="0">
                <a:solidFill>
                  <a:srgbClr val="FFFF00"/>
                </a:solidFill>
              </a:rPr>
              <a:t>zawodowa</a:t>
            </a:r>
          </a:p>
          <a:p>
            <a:r>
              <a:rPr lang="pl-PL" sz="1400" b="1" dirty="0">
                <a:solidFill>
                  <a:srgbClr val="FFFF00"/>
                </a:solidFill>
              </a:rPr>
              <a:t>Dyplom potwierdzający kwalifikacje </a:t>
            </a:r>
            <a:r>
              <a:rPr lang="pl-PL" sz="1400" b="1" dirty="0" smtClean="0">
                <a:solidFill>
                  <a:srgbClr val="FFFF00"/>
                </a:solidFill>
              </a:rPr>
              <a:t>zawodowe</a:t>
            </a:r>
            <a:endParaRPr lang="pl-PL" sz="14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79289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pl-PL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KOSZTY ZWIĄZANE Z REFORMĄ</a:t>
            </a:r>
            <a:endParaRPr lang="pl-PL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r>
              <a:rPr lang="pl-PL" dirty="0"/>
              <a:t>o</a:t>
            </a:r>
            <a:r>
              <a:rPr lang="pl-PL" dirty="0" smtClean="0"/>
              <a:t>dprawy</a:t>
            </a:r>
          </a:p>
          <a:p>
            <a:r>
              <a:rPr lang="pl-PL" dirty="0"/>
              <a:t>k</a:t>
            </a:r>
            <a:r>
              <a:rPr lang="pl-PL" dirty="0" smtClean="0"/>
              <a:t>oszt wymiany tablic i pieczęci szkolnych</a:t>
            </a:r>
          </a:p>
          <a:p>
            <a:r>
              <a:rPr lang="pl-PL" dirty="0" smtClean="0"/>
              <a:t>przy zagospodarowaniu budynku </a:t>
            </a:r>
            <a:r>
              <a:rPr lang="pl-PL" dirty="0" err="1" smtClean="0"/>
              <a:t>gimnazjum</a:t>
            </a:r>
            <a:r>
              <a:rPr lang="pl-PL" dirty="0" smtClean="0"/>
              <a:t> na szkołę powszechną dostosowanie sal lekcyjnych i wyposażenia dla uczniów klas młodszych</a:t>
            </a:r>
          </a:p>
          <a:p>
            <a:r>
              <a:rPr lang="pl-PL" dirty="0"/>
              <a:t>u</a:t>
            </a:r>
            <a:r>
              <a:rPr lang="pl-PL" dirty="0" smtClean="0"/>
              <a:t>tworzenie i doposażenie pracowni przedmiotowych (np. fizycznych, chemicznych)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620688"/>
          </a:xfrm>
        </p:spPr>
        <p:txBody>
          <a:bodyPr>
            <a:normAutofit/>
          </a:bodyPr>
          <a:lstStyle/>
          <a:p>
            <a:r>
              <a:rPr lang="pl-PL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ZAŁOŻENIA REFORMY</a:t>
            </a:r>
            <a:endParaRPr lang="pl-PL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19" y="908720"/>
            <a:ext cx="8684165" cy="5472608"/>
          </a:xfrm>
        </p:spPr>
        <p:txBody>
          <a:bodyPr>
            <a:normAutofit/>
          </a:bodyPr>
          <a:lstStyle/>
          <a:p>
            <a:r>
              <a:rPr lang="pl-PL" sz="2000" dirty="0" smtClean="0"/>
              <a:t>8-letnia </a:t>
            </a:r>
            <a:r>
              <a:rPr lang="pl-PL" sz="2000" dirty="0"/>
              <a:t>Szkoła Powszechna </a:t>
            </a:r>
            <a:r>
              <a:rPr lang="pl-PL" sz="2000" dirty="0" smtClean="0"/>
              <a:t>(z edukacją wczesnoszkolną w klasach I-IV)</a:t>
            </a:r>
          </a:p>
          <a:p>
            <a:r>
              <a:rPr lang="pl-PL" sz="2000" dirty="0" smtClean="0"/>
              <a:t>Likwidacja Gimnazjów</a:t>
            </a:r>
          </a:p>
          <a:p>
            <a:r>
              <a:rPr lang="pl-PL" sz="2000" dirty="0" smtClean="0"/>
              <a:t>4-letnie Liceum Ogólnokształcące</a:t>
            </a:r>
          </a:p>
          <a:p>
            <a:r>
              <a:rPr lang="pl-PL" sz="2000" dirty="0" smtClean="0"/>
              <a:t>5-letnie Technikum</a:t>
            </a:r>
          </a:p>
          <a:p>
            <a:r>
              <a:rPr lang="pl-PL" sz="2000" dirty="0" smtClean="0"/>
              <a:t>Szkoła Branżowa (I stopień </a:t>
            </a:r>
            <a:r>
              <a:rPr lang="pl-PL" sz="2000" smtClean="0"/>
              <a:t>– 3 lata </a:t>
            </a:r>
            <a:r>
              <a:rPr lang="pl-PL" sz="2000" dirty="0" smtClean="0"/>
              <a:t>nauki, II stopień – 2 lata nauki)</a:t>
            </a:r>
          </a:p>
          <a:p>
            <a:pPr>
              <a:buNone/>
            </a:pPr>
            <a:endParaRPr lang="pl-PL" sz="1600" dirty="0" smtClean="0"/>
          </a:p>
          <a:p>
            <a:pPr>
              <a:buNone/>
            </a:pPr>
            <a:r>
              <a:rPr lang="pl-PL" sz="2000" dirty="0" smtClean="0"/>
              <a:t>Kompleksowa reforma obejmie:</a:t>
            </a:r>
          </a:p>
          <a:p>
            <a:pPr>
              <a:buNone/>
            </a:pPr>
            <a:r>
              <a:rPr lang="pl-PL" sz="20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V</a:t>
            </a:r>
            <a:r>
              <a:rPr lang="pl-PL" sz="2000" dirty="0" smtClean="0"/>
              <a:t> 	</a:t>
            </a:r>
            <a:r>
              <a:rPr lang="pl-PL" sz="2000" u="sng" dirty="0" smtClean="0"/>
              <a:t>wszystkie typy </a:t>
            </a:r>
            <a:r>
              <a:rPr lang="pl-PL" sz="2000" u="sng" dirty="0" err="1" smtClean="0"/>
              <a:t>szkół</a:t>
            </a:r>
            <a:r>
              <a:rPr lang="pl-PL" sz="2000" u="sng" dirty="0" smtClean="0"/>
              <a:t> </a:t>
            </a:r>
            <a:r>
              <a:rPr lang="pl-PL" sz="2000" dirty="0" smtClean="0"/>
              <a:t>(w tym specjalne)</a:t>
            </a:r>
          </a:p>
          <a:p>
            <a:pPr>
              <a:buNone/>
            </a:pPr>
            <a:r>
              <a:rPr lang="pl-PL" sz="20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V</a:t>
            </a:r>
            <a:r>
              <a:rPr lang="pl-PL" sz="2000" dirty="0" smtClean="0"/>
              <a:t> 	</a:t>
            </a:r>
            <a:r>
              <a:rPr lang="pl-PL" sz="2000" u="sng" dirty="0" smtClean="0"/>
              <a:t>wszystkie aspekty pracy </a:t>
            </a:r>
            <a:r>
              <a:rPr lang="pl-PL" sz="2000" u="sng" dirty="0" err="1" smtClean="0"/>
              <a:t>szkoły</a:t>
            </a:r>
            <a:r>
              <a:rPr lang="pl-PL" sz="2000" dirty="0" smtClean="0"/>
              <a:t>: dydaktyczny, wychowawczy, opiekuńczy, pomoc psychologiczno-pedagogiczną itp.</a:t>
            </a:r>
          </a:p>
          <a:p>
            <a:pPr>
              <a:buNone/>
            </a:pPr>
            <a:r>
              <a:rPr lang="pl-PL" sz="20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V</a:t>
            </a:r>
            <a:r>
              <a:rPr lang="pl-PL" sz="2000" dirty="0" smtClean="0"/>
              <a:t> 	</a:t>
            </a:r>
            <a:r>
              <a:rPr lang="pl-PL" sz="2000" u="sng" dirty="0" smtClean="0"/>
              <a:t>wszystkie podmioty</a:t>
            </a:r>
            <a:r>
              <a:rPr lang="pl-PL" sz="2000" dirty="0" smtClean="0"/>
              <a:t>: uczeń, rodzic, nauczyciel, nadzór pedagogiczny</a:t>
            </a:r>
            <a:endParaRPr lang="pl-PL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pl-PL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BUDŻET /ODPRAWY</a:t>
            </a:r>
            <a:endParaRPr lang="pl-PL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pl-PL" b="1" dirty="0" smtClean="0"/>
              <a:t>Maksymalny wymiar odpraw dla pracowników pedagogicznych </a:t>
            </a:r>
            <a:r>
              <a:rPr lang="pl-PL" dirty="0" smtClean="0"/>
              <a:t>– </a:t>
            </a:r>
          </a:p>
          <a:p>
            <a:pPr>
              <a:buNone/>
            </a:pPr>
            <a:r>
              <a:rPr lang="pl-PL" dirty="0" smtClean="0"/>
              <a:t>994,25 etaty x 6 </a:t>
            </a:r>
            <a:r>
              <a:rPr lang="pl-PL" dirty="0" err="1" smtClean="0"/>
              <a:t>m-cy</a:t>
            </a:r>
            <a:r>
              <a:rPr lang="pl-PL" dirty="0" smtClean="0"/>
              <a:t> x 4.433,38 zł (średnie wynagrodzenie)  = </a:t>
            </a:r>
            <a:r>
              <a:rPr lang="pl-PL" b="1" dirty="0" smtClean="0"/>
              <a:t>26.447.328,39 zł/ w ciągu 3 lat</a:t>
            </a:r>
            <a:r>
              <a:rPr lang="pl-PL" b="1" dirty="0" smtClean="0">
                <a:solidFill>
                  <a:srgbClr val="FF0000"/>
                </a:solidFill>
              </a:rPr>
              <a:t> </a:t>
            </a:r>
            <a:endParaRPr lang="pl-PL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pl-PL" dirty="0"/>
              <a:t> </a:t>
            </a:r>
          </a:p>
          <a:p>
            <a:pPr marL="514350" indent="-514350">
              <a:buNone/>
            </a:pPr>
            <a:r>
              <a:rPr lang="pl-PL" b="1" dirty="0" smtClean="0"/>
              <a:t>2. Maksymalny wymiar odpraw </a:t>
            </a:r>
            <a:r>
              <a:rPr lang="pl-PL" b="1" dirty="0"/>
              <a:t>dla pracowników niepedagogicznych – </a:t>
            </a: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dirty="0" smtClean="0"/>
              <a:t>243,479 etaty </a:t>
            </a:r>
            <a:r>
              <a:rPr lang="pl-PL" dirty="0"/>
              <a:t>x 3 m-ce x 2.700 zł (średnie wynagrodzenie) = </a:t>
            </a:r>
            <a:r>
              <a:rPr lang="pl-PL" b="1" dirty="0" smtClean="0"/>
              <a:t>1.972.179,9 zł/w ciągu 3 lat </a:t>
            </a:r>
            <a:endParaRPr lang="pl-PL" dirty="0"/>
          </a:p>
          <a:p>
            <a:endParaRPr lang="pl-PL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pl-PL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BUDŻET /KOSZTY ADMINISTRACYJNE</a:t>
            </a:r>
            <a:endParaRPr lang="pl-PL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764704"/>
            <a:ext cx="8435280" cy="5904656"/>
          </a:xfrm>
        </p:spPr>
        <p:txBody>
          <a:bodyPr>
            <a:normAutofit/>
          </a:bodyPr>
          <a:lstStyle/>
          <a:p>
            <a:pPr algn="just">
              <a:spcBef>
                <a:spcPts val="2400"/>
              </a:spcBef>
            </a:pPr>
            <a:r>
              <a:rPr lang="pl-PL" sz="2800" b="1" dirty="0" smtClean="0"/>
              <a:t>tablice </a:t>
            </a:r>
            <a:r>
              <a:rPr lang="pl-PL" sz="2800" dirty="0"/>
              <a:t>– 178 zł / 1 </a:t>
            </a:r>
            <a:r>
              <a:rPr lang="pl-PL" sz="2800" dirty="0" err="1" smtClean="0"/>
              <a:t>szt</a:t>
            </a:r>
            <a:r>
              <a:rPr lang="pl-PL" sz="2800" dirty="0" smtClean="0"/>
              <a:t> x 64 jednostki = </a:t>
            </a:r>
            <a:r>
              <a:rPr lang="pl-PL" sz="2800" b="1" dirty="0" smtClean="0"/>
              <a:t>11 392 zł</a:t>
            </a:r>
            <a:endParaRPr lang="pl-PL" sz="2800" b="1" dirty="0"/>
          </a:p>
          <a:p>
            <a:pPr algn="just">
              <a:spcBef>
                <a:spcPts val="2400"/>
              </a:spcBef>
            </a:pPr>
            <a:r>
              <a:rPr lang="pl-PL" sz="2800" b="1" dirty="0" smtClean="0"/>
              <a:t>pieczęć  </a:t>
            </a:r>
            <a:r>
              <a:rPr lang="pl-PL" sz="2800" b="1" dirty="0"/>
              <a:t>szkolna </a:t>
            </a:r>
            <a:r>
              <a:rPr lang="pl-PL" sz="2800" dirty="0"/>
              <a:t>– 40 zł / 1 </a:t>
            </a:r>
            <a:r>
              <a:rPr lang="pl-PL" sz="2800" dirty="0" err="1"/>
              <a:t>szt</a:t>
            </a:r>
            <a:r>
              <a:rPr lang="pl-PL" sz="2800" dirty="0"/>
              <a:t> x 5 </a:t>
            </a:r>
            <a:r>
              <a:rPr lang="pl-PL" sz="2800" dirty="0" err="1" smtClean="0"/>
              <a:t>szt</a:t>
            </a:r>
            <a:r>
              <a:rPr lang="pl-PL" sz="2800" dirty="0" smtClean="0"/>
              <a:t> na szkołę x 64 jednostki = </a:t>
            </a:r>
            <a:r>
              <a:rPr lang="pl-PL" sz="2800" b="1" dirty="0" smtClean="0"/>
              <a:t>12 800 zł</a:t>
            </a:r>
            <a:endParaRPr lang="pl-PL" sz="2800" b="1" dirty="0"/>
          </a:p>
          <a:p>
            <a:pPr algn="just">
              <a:spcBef>
                <a:spcPts val="2400"/>
              </a:spcBef>
            </a:pPr>
            <a:r>
              <a:rPr lang="pl-PL" sz="2800" b="1" dirty="0"/>
              <a:t>pieczęć MEN metalowa</a:t>
            </a:r>
            <a:r>
              <a:rPr lang="pl-PL" sz="2800" dirty="0"/>
              <a:t> – 250 zł/ 1  </a:t>
            </a:r>
            <a:r>
              <a:rPr lang="pl-PL" sz="2800" dirty="0" err="1"/>
              <a:t>szt</a:t>
            </a:r>
            <a:r>
              <a:rPr lang="pl-PL" sz="2800" dirty="0"/>
              <a:t> x 2 </a:t>
            </a:r>
            <a:r>
              <a:rPr lang="pl-PL" sz="2800" dirty="0" err="1" smtClean="0"/>
              <a:t>szt</a:t>
            </a:r>
            <a:r>
              <a:rPr lang="pl-PL" sz="2800" dirty="0" smtClean="0"/>
              <a:t> x 64 jednostki = </a:t>
            </a:r>
            <a:r>
              <a:rPr lang="pl-PL" sz="2800" b="1" dirty="0" smtClean="0"/>
              <a:t>32 000 zł</a:t>
            </a:r>
          </a:p>
          <a:p>
            <a:pPr algn="just">
              <a:spcBef>
                <a:spcPts val="2400"/>
              </a:spcBef>
            </a:pPr>
            <a:r>
              <a:rPr lang="pl-PL" sz="2800" b="1" dirty="0" smtClean="0"/>
              <a:t>dostosowanie obiektów gimnazjum dla uczniów szkoły powszechnej (szacunkowo) </a:t>
            </a:r>
            <a:r>
              <a:rPr lang="pl-PL" sz="2800" dirty="0" smtClean="0"/>
              <a:t>– 50 000 zł/             2 toalety x 10 gimnazjów + 100 000 zł/ 1 szatnia x 10 gimnazjów + 50 000 zł/ 3 doposażenie stołówki             + 300 000 zł/ 3 remont kuchni = </a:t>
            </a:r>
            <a:r>
              <a:rPr lang="pl-PL" sz="2800" b="1" dirty="0" smtClean="0"/>
              <a:t>3 050 000 zł</a:t>
            </a:r>
            <a:endParaRPr lang="pl-PL" sz="2800" b="1" dirty="0"/>
          </a:p>
          <a:p>
            <a:pPr algn="ctr">
              <a:buNone/>
            </a:pPr>
            <a:r>
              <a:rPr lang="pl-PL" sz="3000" b="1" dirty="0" smtClean="0"/>
              <a:t>Razem = 3 106 192 zł</a:t>
            </a:r>
            <a:endParaRPr lang="pl-PL" sz="3000" b="1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BUDŻET/KOSZT UTWORZENIA PRACOWNI PRZEDMIOTOWYCH </a:t>
            </a:r>
            <a:endParaRPr lang="pl-PL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1916832"/>
            <a:ext cx="8856984" cy="4525963"/>
          </a:xfrm>
        </p:spPr>
        <p:txBody>
          <a:bodyPr/>
          <a:lstStyle/>
          <a:p>
            <a:pPr>
              <a:spcBef>
                <a:spcPts val="3000"/>
              </a:spcBef>
            </a:pPr>
            <a:r>
              <a:rPr lang="pl-PL" sz="3000" b="1" dirty="0" smtClean="0"/>
              <a:t>koszt jednej pracowni </a:t>
            </a:r>
            <a:r>
              <a:rPr lang="pl-PL" sz="3000" dirty="0" smtClean="0"/>
              <a:t>– 50 000 zł</a:t>
            </a:r>
          </a:p>
          <a:p>
            <a:pPr>
              <a:spcBef>
                <a:spcPts val="3000"/>
              </a:spcBef>
              <a:buNone/>
            </a:pPr>
            <a:r>
              <a:rPr lang="pl-PL" sz="3000" dirty="0" smtClean="0"/>
              <a:t>50 000 zł x 2 pracownie x 43 jednostki = 4 300 000 zł</a:t>
            </a:r>
          </a:p>
          <a:p>
            <a:pPr algn="ctr">
              <a:buNone/>
            </a:pPr>
            <a:endParaRPr lang="pl-PL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pl-PL" b="1" dirty="0" smtClean="0"/>
              <a:t>Razem = 4 300 000 zł</a:t>
            </a:r>
            <a:endParaRPr lang="pl-PL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Planowane działania i harmonogram</a:t>
            </a:r>
            <a:b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l-P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980728"/>
            <a:ext cx="8686800" cy="5616624"/>
          </a:xfrm>
        </p:spPr>
        <p:txBody>
          <a:bodyPr>
            <a:normAutofit fontScale="85000" lnSpcReduction="10000"/>
          </a:bodyPr>
          <a:lstStyle/>
          <a:p>
            <a:pPr>
              <a:spcBef>
                <a:spcPts val="3000"/>
              </a:spcBef>
              <a:buNone/>
            </a:pPr>
            <a:r>
              <a:rPr lang="pl-PL" dirty="0" smtClean="0"/>
              <a:t>1. Powołanie zespołu roboczego – sierpień 2016</a:t>
            </a:r>
          </a:p>
          <a:p>
            <a:pPr>
              <a:spcBef>
                <a:spcPts val="3000"/>
              </a:spcBef>
              <a:buNone/>
            </a:pPr>
            <a:r>
              <a:rPr lang="pl-PL" dirty="0" smtClean="0"/>
              <a:t>2. Analizy, konsultacje, wizje lokalne (sieć </a:t>
            </a:r>
            <a:r>
              <a:rPr lang="pl-PL" dirty="0" err="1" smtClean="0"/>
              <a:t>szkół</a:t>
            </a:r>
            <a:r>
              <a:rPr lang="pl-PL" smtClean="0"/>
              <a:t>, budynki, … )– </a:t>
            </a:r>
            <a:r>
              <a:rPr lang="pl-PL" dirty="0" smtClean="0"/>
              <a:t>sierpień/ </a:t>
            </a:r>
            <a:r>
              <a:rPr lang="pl-PL" smtClean="0"/>
              <a:t>wrzesień 2016</a:t>
            </a:r>
            <a:endParaRPr lang="pl-PL" dirty="0" smtClean="0"/>
          </a:p>
          <a:p>
            <a:pPr>
              <a:spcBef>
                <a:spcPts val="3000"/>
              </a:spcBef>
              <a:buNone/>
            </a:pPr>
            <a:r>
              <a:rPr lang="pl-PL" dirty="0" smtClean="0"/>
              <a:t>3. Przygotowanie planu działań/omówienie podczas komisji RM – informacja na sesję RM – wrzesień/ </a:t>
            </a:r>
            <a:r>
              <a:rPr lang="pl-PL" i="1" dirty="0" smtClean="0">
                <a:solidFill>
                  <a:srgbClr val="FF0000"/>
                </a:solidFill>
              </a:rPr>
              <a:t>październik</a:t>
            </a:r>
            <a:r>
              <a:rPr lang="pl-PL" dirty="0" smtClean="0"/>
              <a:t> 2016</a:t>
            </a:r>
          </a:p>
          <a:p>
            <a:pPr>
              <a:spcBef>
                <a:spcPts val="3000"/>
              </a:spcBef>
              <a:buNone/>
            </a:pPr>
            <a:r>
              <a:rPr lang="pl-PL" dirty="0" smtClean="0"/>
              <a:t>-  w tym uwzględnienie wytycznych z aktów wykonawczych do ustawy – </a:t>
            </a:r>
            <a:r>
              <a:rPr lang="pl-PL" i="1" dirty="0" smtClean="0">
                <a:solidFill>
                  <a:srgbClr val="FF0000"/>
                </a:solidFill>
              </a:rPr>
              <a:t>brak aktów wykonawczych</a:t>
            </a:r>
          </a:p>
          <a:p>
            <a:pPr>
              <a:spcBef>
                <a:spcPts val="3000"/>
              </a:spcBef>
              <a:buNone/>
            </a:pPr>
            <a:r>
              <a:rPr lang="pl-PL" dirty="0" smtClean="0"/>
              <a:t>4. Dalsze działania </a:t>
            </a:r>
            <a:r>
              <a:rPr lang="pl-PL" dirty="0" err="1" smtClean="0"/>
              <a:t>wg</a:t>
            </a:r>
            <a:r>
              <a:rPr lang="pl-PL" dirty="0" smtClean="0"/>
              <a:t>. przyjętego planu  2016/2017</a:t>
            </a:r>
          </a:p>
          <a:p>
            <a:pPr>
              <a:spcBef>
                <a:spcPts val="3000"/>
              </a:spcBef>
              <a:buNone/>
            </a:pPr>
            <a:r>
              <a:rPr lang="pl-PL" dirty="0" smtClean="0"/>
              <a:t>- w tym budżetowanie – projekt budżetu miasta na 2017</a:t>
            </a:r>
          </a:p>
          <a:p>
            <a:pPr>
              <a:spcBef>
                <a:spcPts val="3000"/>
              </a:spcBef>
              <a:buNone/>
            </a:pPr>
            <a:endParaRPr lang="pl-PL" dirty="0" smtClean="0"/>
          </a:p>
          <a:p>
            <a:pPr>
              <a:spcBef>
                <a:spcPts val="3000"/>
              </a:spcBef>
              <a:buNone/>
            </a:pPr>
            <a:endParaRPr lang="pl-PL" dirty="0" smtClean="0"/>
          </a:p>
          <a:p>
            <a:pPr>
              <a:spcBef>
                <a:spcPts val="3000"/>
              </a:spcBef>
              <a:buNone/>
            </a:pPr>
            <a:endParaRPr lang="pl-PL" dirty="0" smtClean="0"/>
          </a:p>
          <a:p>
            <a:pPr>
              <a:spcBef>
                <a:spcPts val="3000"/>
              </a:spcBef>
              <a:buNone/>
            </a:pPr>
            <a:endParaRPr lang="pl-P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51541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b="1" dirty="0" smtClean="0"/>
              <a:t>ZESPÓŁ </a:t>
            </a:r>
            <a:br>
              <a:rPr lang="pl-PL" sz="3200" b="1" dirty="0" smtClean="0"/>
            </a:br>
            <a:r>
              <a:rPr lang="pl-PL" sz="3200" b="1" dirty="0" smtClean="0"/>
              <a:t>DS. WDROŻENIA REFORMY OŚWIATY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5259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pl-PL" b="1" u="sng" dirty="0" smtClean="0"/>
              <a:t>Cel:</a:t>
            </a:r>
            <a:r>
              <a:rPr lang="pl-PL" b="1" dirty="0" smtClean="0"/>
              <a:t> </a:t>
            </a:r>
            <a:r>
              <a:rPr lang="pl-PL" dirty="0" smtClean="0"/>
              <a:t>wypracowanie optymalnego wykorzystania zasobów kadrowych oraz lokalowych w związku z planowaną reformą oświaty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b="1" u="sng" dirty="0" smtClean="0"/>
              <a:t>Zadania Zespołu:</a:t>
            </a:r>
            <a:endParaRPr lang="pl-PL" dirty="0" smtClean="0"/>
          </a:p>
          <a:p>
            <a:pPr lvl="0"/>
            <a:r>
              <a:rPr lang="pl-PL" dirty="0" smtClean="0"/>
              <a:t>Opracowanie sieci szkół podstawowych oraz szkół </a:t>
            </a:r>
            <a:r>
              <a:rPr lang="pl-PL" dirty="0" err="1" smtClean="0"/>
              <a:t>ponadgimnazjalnych</a:t>
            </a:r>
            <a:endParaRPr lang="pl-PL" dirty="0" smtClean="0"/>
          </a:p>
          <a:p>
            <a:pPr lvl="0"/>
            <a:r>
              <a:rPr lang="pl-PL" dirty="0" smtClean="0"/>
              <a:t>Dokonanie zmian i ustalenie rejonów dla szkół podstawowych</a:t>
            </a:r>
          </a:p>
          <a:p>
            <a:pPr lvl="0"/>
            <a:r>
              <a:rPr lang="pl-PL" dirty="0" smtClean="0"/>
              <a:t>Inwentaryzacja bazy jednostek oświatowych </a:t>
            </a:r>
          </a:p>
          <a:p>
            <a:pPr lvl="0"/>
            <a:r>
              <a:rPr lang="pl-PL" dirty="0" smtClean="0"/>
              <a:t>Inwentaryzacja zasobów ludzkich w jednostkach oświatowych</a:t>
            </a:r>
          </a:p>
          <a:p>
            <a:pPr lvl="0"/>
            <a:r>
              <a:rPr lang="pl-PL" dirty="0" smtClean="0"/>
              <a:t>Oszacowanie potrzeb remontowych i kadrowych w jednostkach oświatowych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/>
          </a:bodyPr>
          <a:lstStyle/>
          <a:p>
            <a:r>
              <a:rPr lang="pl-PL" sz="3200" b="1" dirty="0" smtClean="0"/>
              <a:t>STRUKTURA ZESPOŁU </a:t>
            </a:r>
            <a:br>
              <a:rPr lang="pl-PL" sz="3200" b="1" dirty="0" smtClean="0"/>
            </a:br>
            <a:r>
              <a:rPr lang="pl-PL" sz="3200" b="1" dirty="0" smtClean="0"/>
              <a:t>DS. WDROŻENIA REFORMY OŚWIATY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1484784"/>
            <a:ext cx="8964488" cy="5373216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pl-PL" b="1" dirty="0" smtClean="0"/>
              <a:t>Przewodnicząca Zespołu:</a:t>
            </a:r>
            <a:r>
              <a:rPr lang="pl-PL" dirty="0" smtClean="0"/>
              <a:t> Małgorzata Łabuń – Zastępca Dyrektora Wydziału Oświaty</a:t>
            </a:r>
          </a:p>
          <a:p>
            <a:pPr marL="514350" lvl="0" indent="-514350">
              <a:buFont typeface="+mj-lt"/>
              <a:buAutoNum type="arabicPeriod"/>
            </a:pPr>
            <a:r>
              <a:rPr lang="pl-PL" b="1" dirty="0" smtClean="0"/>
              <a:t>Zespół ds. sieci szkół podstawowych</a:t>
            </a:r>
            <a:endParaRPr lang="pl-PL" dirty="0" smtClean="0"/>
          </a:p>
          <a:p>
            <a:pPr>
              <a:buNone/>
            </a:pPr>
            <a:r>
              <a:rPr lang="pl-PL" dirty="0" smtClean="0"/>
              <a:t>	Lider zespołu: Grażyna Stempińska</a:t>
            </a:r>
          </a:p>
          <a:p>
            <a:pPr>
              <a:buNone/>
            </a:pPr>
            <a:r>
              <a:rPr lang="pl-PL" dirty="0" smtClean="0"/>
              <a:t>	Członkowie zespołu: Wioletta Zmorzyńska, Małgorzata Cis</a:t>
            </a:r>
          </a:p>
          <a:p>
            <a:pPr>
              <a:buNone/>
            </a:pPr>
            <a:endParaRPr lang="pl-PL" dirty="0" smtClean="0"/>
          </a:p>
          <a:p>
            <a:pPr lvl="0">
              <a:buNone/>
            </a:pPr>
            <a:r>
              <a:rPr lang="pl-PL" b="1" dirty="0" smtClean="0"/>
              <a:t>2.  Zespół ds. sieci szkół </a:t>
            </a:r>
            <a:r>
              <a:rPr lang="pl-PL" b="1" dirty="0" err="1" smtClean="0"/>
              <a:t>ponadgimnazjalnych</a:t>
            </a:r>
            <a:r>
              <a:rPr lang="pl-PL" b="1" dirty="0" smtClean="0"/>
              <a:t> </a:t>
            </a:r>
            <a:endParaRPr lang="pl-PL" dirty="0" smtClean="0"/>
          </a:p>
          <a:p>
            <a:pPr>
              <a:buNone/>
            </a:pPr>
            <a:r>
              <a:rPr lang="pl-PL" dirty="0" smtClean="0"/>
              <a:t>	Lider zespołu: Aneta Serdyńska</a:t>
            </a:r>
          </a:p>
          <a:p>
            <a:pPr>
              <a:buNone/>
            </a:pPr>
            <a:r>
              <a:rPr lang="pl-PL" dirty="0" smtClean="0"/>
              <a:t>	Członkowie zespołu: Edyta Ksiąg, Ewa Mazurkiewicz, Małgorzata Cis</a:t>
            </a:r>
          </a:p>
          <a:p>
            <a:pPr>
              <a:buNone/>
            </a:pPr>
            <a:r>
              <a:rPr lang="pl-PL" dirty="0" smtClean="0"/>
              <a:t> </a:t>
            </a:r>
          </a:p>
          <a:p>
            <a:pPr lvl="0">
              <a:buNone/>
            </a:pPr>
            <a:r>
              <a:rPr lang="pl-PL" b="1" dirty="0" smtClean="0"/>
              <a:t>3.  Zespół ds. sieci szkół specjalnych – </a:t>
            </a:r>
            <a:r>
              <a:rPr lang="pl-PL" dirty="0" smtClean="0"/>
              <a:t>Anna Kaczkiełło</a:t>
            </a:r>
          </a:p>
          <a:p>
            <a:pPr>
              <a:buNone/>
            </a:pPr>
            <a:endParaRPr lang="pl-PL" dirty="0" smtClean="0"/>
          </a:p>
          <a:p>
            <a:pPr lvl="0">
              <a:buNone/>
            </a:pPr>
            <a:r>
              <a:rPr lang="pl-PL" b="1" dirty="0" smtClean="0"/>
              <a:t>4.  Zespoły wspierające:</a:t>
            </a:r>
            <a:endParaRPr lang="pl-PL" dirty="0" smtClean="0"/>
          </a:p>
          <a:p>
            <a:pPr lvl="0"/>
            <a:r>
              <a:rPr lang="pl-PL" dirty="0" smtClean="0"/>
              <a:t>Agata Baran – szacunki ekonomiczno-finansowe</a:t>
            </a:r>
          </a:p>
          <a:p>
            <a:pPr lvl="0"/>
            <a:r>
              <a:rPr lang="pl-PL" dirty="0" smtClean="0"/>
              <a:t>Jarosław </a:t>
            </a:r>
            <a:r>
              <a:rPr lang="pl-PL" dirty="0" err="1" smtClean="0"/>
              <a:t>Stala</a:t>
            </a:r>
            <a:r>
              <a:rPr lang="pl-PL" dirty="0" smtClean="0"/>
              <a:t> – wsparcie w zakresie remontów</a:t>
            </a:r>
          </a:p>
          <a:p>
            <a:pPr lvl="0"/>
            <a:r>
              <a:rPr lang="pl-PL" dirty="0" smtClean="0"/>
              <a:t>Ewelina Kołodziej – procedury związane z likwidacją gimnazjów oraz powołaniem nowych szkół powszechnych (przygotowanie uchwał), wprowadzanie nowych jednostek w aplikacjach: </a:t>
            </a:r>
            <a:r>
              <a:rPr lang="pl-PL" dirty="0" err="1" smtClean="0"/>
              <a:t>iArkusz</a:t>
            </a:r>
            <a:r>
              <a:rPr lang="pl-PL" dirty="0" smtClean="0"/>
              <a:t>, </a:t>
            </a:r>
            <a:r>
              <a:rPr lang="pl-PL" dirty="0" err="1" smtClean="0"/>
              <a:t>iDziennik</a:t>
            </a:r>
            <a:r>
              <a:rPr lang="pl-PL" dirty="0" smtClean="0"/>
              <a:t> 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3200" b="1" dirty="0" smtClean="0"/>
              <a:t>Zatrudnienie pracowników spoza Urzędu Miasta Szczecin do wykonania zadań Zespołu: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lnSpcReduction="10000"/>
          </a:bodyPr>
          <a:lstStyle/>
          <a:p>
            <a:pPr lvl="0"/>
            <a:r>
              <a:rPr lang="pl-PL" sz="2800" dirty="0" smtClean="0"/>
              <a:t>zatrudnienie od dnia 1 sierpnia 2016 r. 2 osób w wymiarze 0,25 etatu do przeprowadzenia inwentaryzacji bazy (np. kierownik gospodarczy);</a:t>
            </a:r>
          </a:p>
          <a:p>
            <a:pPr lvl="0">
              <a:buNone/>
            </a:pPr>
            <a:endParaRPr lang="pl-PL" sz="2800" dirty="0" smtClean="0"/>
          </a:p>
          <a:p>
            <a:pPr lvl="0"/>
            <a:r>
              <a:rPr lang="pl-PL" sz="2800" dirty="0" smtClean="0"/>
              <a:t>zatrudnienie 2 osób  w wymiarze 0,25 etatu do przygotowania zestawień i analiz kadrowych (np. </a:t>
            </a:r>
            <a:r>
              <a:rPr lang="pl-PL" sz="2800" dirty="0" err="1" smtClean="0"/>
              <a:t>specjalista</a:t>
            </a:r>
            <a:r>
              <a:rPr lang="pl-PL" sz="2800" dirty="0" smtClean="0"/>
              <a:t> ds. kadr);</a:t>
            </a:r>
          </a:p>
          <a:p>
            <a:pPr lvl="0">
              <a:buNone/>
            </a:pPr>
            <a:endParaRPr lang="pl-PL" sz="2800" dirty="0" smtClean="0"/>
          </a:p>
          <a:p>
            <a:pPr lvl="0"/>
            <a:r>
              <a:rPr lang="pl-PL" sz="2800" dirty="0" smtClean="0"/>
              <a:t>zatrudnienie osoby do pomocy prawnej (współtworzenie i analiza dokumentów pod względem formalno-prawnym).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pl-PL" sz="3200" b="1" dirty="0" smtClean="0"/>
              <a:t>Uruchamiamy serwis elektroniczny</a:t>
            </a:r>
            <a:br>
              <a:rPr lang="pl-PL" sz="3200" b="1" dirty="0" smtClean="0"/>
            </a:br>
            <a:r>
              <a:rPr lang="pl-PL" sz="3200" b="1" dirty="0" smtClean="0"/>
              <a:t> dla dyrektorów </a:t>
            </a:r>
            <a:r>
              <a:rPr lang="pl-PL" sz="3200" b="1" dirty="0" err="1" smtClean="0"/>
              <a:t>szkół</a:t>
            </a:r>
            <a:r>
              <a:rPr lang="pl-PL" sz="3200" b="1" dirty="0" smtClean="0"/>
              <a:t>  </a:t>
            </a: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268760"/>
            <a:ext cx="8291264" cy="4824536"/>
          </a:xfrm>
        </p:spPr>
        <p:txBody>
          <a:bodyPr anchor="ctr">
            <a:normAutofit fontScale="92500" lnSpcReduction="20000"/>
          </a:bodyPr>
          <a:lstStyle/>
          <a:p>
            <a:pPr lvl="0" algn="ctr">
              <a:buNone/>
            </a:pPr>
            <a:endParaRPr lang="pl-PL" sz="2400" b="1" dirty="0" smtClean="0"/>
          </a:p>
          <a:p>
            <a:pPr lvl="0" algn="ctr">
              <a:buNone/>
            </a:pPr>
            <a:endParaRPr lang="pl-PL" sz="2400" b="1" dirty="0" smtClean="0"/>
          </a:p>
          <a:p>
            <a:pPr lvl="0" algn="ctr">
              <a:buNone/>
            </a:pPr>
            <a:endParaRPr lang="pl-PL" sz="2400" b="1" dirty="0" smtClean="0"/>
          </a:p>
          <a:p>
            <a:pPr lvl="0" algn="ctr">
              <a:buNone/>
            </a:pPr>
            <a:endParaRPr lang="pl-PL" sz="2400" b="1" dirty="0" smtClean="0"/>
          </a:p>
          <a:p>
            <a:pPr lvl="0" algn="ctr">
              <a:buNone/>
            </a:pPr>
            <a:r>
              <a:rPr lang="pl-PL" sz="2400" b="1" dirty="0" smtClean="0"/>
              <a:t>Na adres: </a:t>
            </a:r>
          </a:p>
          <a:p>
            <a:pPr lvl="0" algn="ctr">
              <a:buNone/>
            </a:pPr>
            <a:r>
              <a:rPr lang="pl-PL" sz="2400" b="1" dirty="0" err="1" smtClean="0">
                <a:hlinkClick r:id="rId2"/>
              </a:rPr>
              <a:t>reformaoswiaty@um.szczecin.pl</a:t>
            </a:r>
            <a:r>
              <a:rPr lang="pl-PL" sz="2400" b="1" dirty="0" smtClean="0"/>
              <a:t>  </a:t>
            </a:r>
          </a:p>
          <a:p>
            <a:pPr algn="ctr">
              <a:buNone/>
            </a:pPr>
            <a:r>
              <a:rPr lang="pl-PL" sz="2400" b="1" dirty="0" smtClean="0"/>
              <a:t>	możecie Państwo przesyłać uwagi dotyczące reformy – nurtujące Was problemy, obawy, opinie czy wątpliwości.</a:t>
            </a:r>
          </a:p>
          <a:p>
            <a:pPr>
              <a:buNone/>
            </a:pPr>
            <a:r>
              <a:rPr lang="pl-PL" sz="2400" b="1" dirty="0" smtClean="0"/>
              <a:t>	</a:t>
            </a:r>
          </a:p>
          <a:p>
            <a:pPr>
              <a:buNone/>
            </a:pPr>
            <a:r>
              <a:rPr lang="pl-PL" sz="2400" b="1" dirty="0" smtClean="0"/>
              <a:t>	Dzięki temu będziemy mogli na bieżąco monitorować sytuację, wspierać Państwa i wspólnie poszukiwać sposobów rozwiązywania problemów. </a:t>
            </a:r>
          </a:p>
          <a:p>
            <a:pPr algn="ctr">
              <a:buNone/>
            </a:pPr>
            <a:endParaRPr lang="pl-PL" sz="2400" b="1" dirty="0" smtClean="0"/>
          </a:p>
          <a:p>
            <a:pPr>
              <a:buNone/>
            </a:pPr>
            <a:r>
              <a:rPr lang="pl-PL" sz="2400" b="1" dirty="0" smtClean="0"/>
              <a:t> </a:t>
            </a:r>
          </a:p>
          <a:p>
            <a:pPr lvl="0">
              <a:buNone/>
            </a:pPr>
            <a:endParaRPr lang="pl-PL" sz="2800" b="1" dirty="0" smtClean="0"/>
          </a:p>
          <a:p>
            <a:pPr lvl="0">
              <a:buNone/>
            </a:pPr>
            <a:endParaRPr lang="pl-PL" sz="2800" b="1" dirty="0" smtClean="0"/>
          </a:p>
          <a:p>
            <a:pPr lvl="0">
              <a:buNone/>
            </a:pPr>
            <a:endParaRPr lang="pl-PL" sz="2800" dirty="0" smtClean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1"/>
          <p:cNvSpPr>
            <a:spLocks noChangeArrowheads="1"/>
          </p:cNvSpPr>
          <p:nvPr/>
        </p:nvSpPr>
        <p:spPr bwMode="auto">
          <a:xfrm>
            <a:off x="4284663" y="2420938"/>
            <a:ext cx="2371460" cy="11680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5000" rIns="90000" bIns="450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pl-PL" altLang="pl-PL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Dziękuję za uwagę!</a:t>
            </a:r>
          </a:p>
          <a:p>
            <a:pPr eaLnBrk="1" hangingPunct="1">
              <a:spcBef>
                <a:spcPct val="0"/>
              </a:spcBef>
            </a:pPr>
            <a:endParaRPr lang="pl-PL" altLang="pl-PL" sz="1400" dirty="0" smtClean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pl-PL" altLang="pl-PL" sz="1400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Lidia </a:t>
            </a:r>
            <a:r>
              <a:rPr lang="pl-PL" altLang="pl-PL" sz="1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Rogaś</a:t>
            </a:r>
          </a:p>
          <a:p>
            <a:pPr eaLnBrk="1" hangingPunct="1">
              <a:spcBef>
                <a:spcPct val="0"/>
              </a:spcBef>
            </a:pPr>
            <a:r>
              <a:rPr lang="pl-PL" altLang="pl-PL" sz="1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Dyrektor Wydziału Oświaty </a:t>
            </a:r>
          </a:p>
          <a:p>
            <a:pPr eaLnBrk="1" hangingPunct="1">
              <a:spcBef>
                <a:spcPct val="0"/>
              </a:spcBef>
            </a:pPr>
            <a:r>
              <a:rPr lang="pl-PL" altLang="pl-PL" sz="1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Urząd Miasta Szczecin</a:t>
            </a:r>
          </a:p>
        </p:txBody>
      </p:sp>
      <p:pic>
        <p:nvPicPr>
          <p:cNvPr id="58371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2852738"/>
            <a:ext cx="2152650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1346308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95463"/>
            <a:ext cx="9144000" cy="1029281"/>
          </a:xfrm>
        </p:spPr>
        <p:txBody>
          <a:bodyPr>
            <a:noAutofit/>
          </a:bodyPr>
          <a:lstStyle/>
          <a:p>
            <a:r>
              <a:rPr lang="pl-PL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PRZEPISY WYKONAWCZE DO REFORMY</a:t>
            </a:r>
            <a:endParaRPr lang="pl-PL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556792"/>
            <a:ext cx="8640960" cy="3888432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pl-PL" sz="2000" dirty="0" smtClean="0"/>
              <a:t>Konieczność zmiany ustawy o systemie oświaty</a:t>
            </a:r>
          </a:p>
          <a:p>
            <a:pPr>
              <a:spcBef>
                <a:spcPts val="1800"/>
              </a:spcBef>
            </a:pPr>
            <a:r>
              <a:rPr lang="pl-PL" sz="2000" dirty="0" smtClean="0"/>
              <a:t>Konieczność zmiany aktów wykonawczych</a:t>
            </a:r>
          </a:p>
          <a:p>
            <a:pPr>
              <a:spcBef>
                <a:spcPts val="1800"/>
              </a:spcBef>
              <a:buNone/>
            </a:pPr>
            <a:endParaRPr lang="pl-PL" sz="2000" dirty="0" smtClean="0"/>
          </a:p>
          <a:p>
            <a:pPr>
              <a:spcBef>
                <a:spcPts val="1800"/>
              </a:spcBef>
              <a:buNone/>
            </a:pPr>
            <a:r>
              <a:rPr lang="pl-PL" sz="2000" dirty="0" smtClean="0"/>
              <a:t>Mało czasu na przygotowanie zmian przez samorząd:</a:t>
            </a:r>
          </a:p>
          <a:p>
            <a:pPr>
              <a:spcBef>
                <a:spcPts val="1800"/>
              </a:spcBef>
              <a:buNone/>
            </a:pPr>
            <a:r>
              <a:rPr lang="pl-PL" sz="20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V 	</a:t>
            </a:r>
            <a:r>
              <a:rPr lang="pl-PL" sz="2000" dirty="0" smtClean="0"/>
              <a:t>długi okres legislacyjny</a:t>
            </a:r>
          </a:p>
          <a:p>
            <a:pPr>
              <a:spcBef>
                <a:spcPts val="1800"/>
              </a:spcBef>
              <a:buNone/>
            </a:pPr>
            <a:r>
              <a:rPr lang="pl-PL" sz="20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V	</a:t>
            </a:r>
            <a:r>
              <a:rPr lang="pl-PL" sz="2000" dirty="0" smtClean="0"/>
              <a:t>konieczność uzyskania opinii (związki zawodowe, kurator oświaty)</a:t>
            </a:r>
          </a:p>
          <a:p>
            <a:pPr>
              <a:spcBef>
                <a:spcPts val="1800"/>
              </a:spcBef>
              <a:buNone/>
            </a:pPr>
            <a:r>
              <a:rPr lang="pl-PL" sz="20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V	</a:t>
            </a:r>
            <a:r>
              <a:rPr lang="pl-PL" sz="2000" dirty="0" smtClean="0"/>
              <a:t>krótki okres na procedowanie i uprawomocnienie uchwał Rady Miasta Szczecin</a:t>
            </a:r>
          </a:p>
          <a:p>
            <a:pPr>
              <a:spcBef>
                <a:spcPts val="1800"/>
              </a:spcBef>
              <a:buNone/>
            </a:pPr>
            <a:endParaRPr lang="pl-PL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pl-PL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KALENDARZ ZMIAN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908720"/>
            <a:ext cx="8229600" cy="5544616"/>
          </a:xfrm>
        </p:spPr>
        <p:txBody>
          <a:bodyPr>
            <a:normAutofit/>
          </a:bodyPr>
          <a:lstStyle/>
          <a:p>
            <a:pPr marL="0" algn="just">
              <a:spcBef>
                <a:spcPts val="0"/>
              </a:spcBef>
              <a:buNone/>
            </a:pPr>
            <a:r>
              <a:rPr lang="pl-PL" sz="2000" dirty="0" smtClean="0"/>
              <a:t>Zgodnie z założeniami reformy 1. września 2017 r. </a:t>
            </a:r>
            <a:r>
              <a:rPr lang="pl-PL" sz="2000" dirty="0" err="1" smtClean="0"/>
              <a:t>szkoły</a:t>
            </a:r>
            <a:r>
              <a:rPr lang="pl-PL" sz="2000" dirty="0" smtClean="0"/>
              <a:t> powinny funkcjonować według nowych zasad. W tym celu konieczne będzie podjęcie przez organ prowadzący następujących działań:</a:t>
            </a:r>
          </a:p>
          <a:p>
            <a:pPr marL="0" algn="just">
              <a:spcBef>
                <a:spcPts val="0"/>
              </a:spcBef>
              <a:buNone/>
            </a:pPr>
            <a:endParaRPr lang="pl-PL" sz="2000" dirty="0" smtClean="0"/>
          </a:p>
          <a:p>
            <a:pPr marL="0" algn="just">
              <a:spcBef>
                <a:spcPts val="0"/>
              </a:spcBef>
            </a:pPr>
            <a:r>
              <a:rPr lang="pl-PL" sz="1800" dirty="0" smtClean="0"/>
              <a:t>przekształcenie dotychczasowych szkół podstawowych w szkoły powszechne – zgodnie z obecnie obowiązującymi przepisami stosuje się pełną procedurę likwidacyjną (uchwała </a:t>
            </a:r>
            <a:r>
              <a:rPr lang="pl-PL" sz="1800" dirty="0" err="1" smtClean="0"/>
              <a:t>zamiarowa</a:t>
            </a:r>
            <a:r>
              <a:rPr lang="pl-PL" sz="1800" dirty="0" smtClean="0"/>
              <a:t>, powiadamianie rodziców, opinia kuratora oświaty, związków zawodowych) 				– </a:t>
            </a:r>
            <a:r>
              <a:rPr lang="pl-PL" sz="1800" dirty="0" smtClean="0">
                <a:solidFill>
                  <a:srgbClr val="FF0000"/>
                </a:solidFill>
              </a:rPr>
              <a:t>do lutego 2017 r.</a:t>
            </a:r>
          </a:p>
          <a:p>
            <a:pPr marL="0" algn="just">
              <a:spcBef>
                <a:spcPts val="0"/>
              </a:spcBef>
              <a:buNone/>
            </a:pPr>
            <a:endParaRPr lang="pl-PL" sz="1800" dirty="0" smtClean="0">
              <a:solidFill>
                <a:srgbClr val="FF0000"/>
              </a:solidFill>
            </a:endParaRPr>
          </a:p>
          <a:p>
            <a:pPr marL="0" algn="just">
              <a:spcBef>
                <a:spcPts val="0"/>
              </a:spcBef>
            </a:pPr>
            <a:r>
              <a:rPr lang="pl-PL" sz="1800" dirty="0" smtClean="0"/>
              <a:t>powołanie nowych </a:t>
            </a:r>
            <a:r>
              <a:rPr lang="pl-PL" sz="1800" dirty="0" err="1" smtClean="0"/>
              <a:t>szkół</a:t>
            </a:r>
            <a:r>
              <a:rPr lang="pl-PL" sz="1800" dirty="0" smtClean="0"/>
              <a:t> powszechnych w budynkach gimnazjów </a:t>
            </a:r>
          </a:p>
          <a:p>
            <a:pPr marL="0" algn="just">
              <a:spcBef>
                <a:spcPts val="0"/>
              </a:spcBef>
              <a:buNone/>
            </a:pPr>
            <a:r>
              <a:rPr lang="pl-PL" sz="1800" dirty="0" smtClean="0"/>
              <a:t>						– </a:t>
            </a:r>
            <a:r>
              <a:rPr lang="pl-PL" sz="1800" dirty="0" smtClean="0">
                <a:solidFill>
                  <a:srgbClr val="FF0000"/>
                </a:solidFill>
              </a:rPr>
              <a:t>do listopada 2016 r.</a:t>
            </a:r>
          </a:p>
          <a:p>
            <a:pPr marL="0" algn="just">
              <a:spcBef>
                <a:spcPts val="0"/>
              </a:spcBef>
              <a:buNone/>
            </a:pPr>
            <a:endParaRPr lang="pl-PL" sz="1800" dirty="0" smtClean="0"/>
          </a:p>
          <a:p>
            <a:pPr marL="0" algn="just">
              <a:spcBef>
                <a:spcPts val="0"/>
              </a:spcBef>
            </a:pPr>
            <a:r>
              <a:rPr lang="pl-PL" sz="1800" dirty="0" smtClean="0"/>
              <a:t>zmiana sieci i obwodów </a:t>
            </a:r>
            <a:r>
              <a:rPr lang="pl-PL" sz="1800" dirty="0" err="1" smtClean="0"/>
              <a:t>szkół</a:t>
            </a:r>
            <a:r>
              <a:rPr lang="pl-PL" sz="1800" dirty="0" smtClean="0"/>
              <a:t> 			– </a:t>
            </a:r>
            <a:r>
              <a:rPr lang="pl-PL" sz="1800" dirty="0" smtClean="0">
                <a:solidFill>
                  <a:srgbClr val="FF0000"/>
                </a:solidFill>
              </a:rPr>
              <a:t>do listopada 2016 r.</a:t>
            </a:r>
          </a:p>
          <a:p>
            <a:pPr marL="0" algn="just">
              <a:spcBef>
                <a:spcPts val="0"/>
              </a:spcBef>
            </a:pPr>
            <a:endParaRPr lang="pl-PL" sz="1800" dirty="0" smtClean="0">
              <a:solidFill>
                <a:srgbClr val="FF0000"/>
              </a:solidFill>
            </a:endParaRPr>
          </a:p>
          <a:p>
            <a:pPr marL="0" algn="just">
              <a:spcBef>
                <a:spcPts val="0"/>
              </a:spcBef>
            </a:pPr>
            <a:r>
              <a:rPr lang="pl-PL" sz="1800" dirty="0" smtClean="0"/>
              <a:t>przystosowanie budynków na potrzeby uczniów </a:t>
            </a:r>
            <a:r>
              <a:rPr lang="pl-PL" sz="1800" dirty="0" err="1" smtClean="0"/>
              <a:t>szkół</a:t>
            </a:r>
            <a:r>
              <a:rPr lang="pl-PL" sz="1800" dirty="0" smtClean="0"/>
              <a:t> powszechnych </a:t>
            </a:r>
          </a:p>
          <a:p>
            <a:pPr marL="0" algn="just">
              <a:spcBef>
                <a:spcPts val="0"/>
              </a:spcBef>
              <a:buNone/>
            </a:pPr>
            <a:r>
              <a:rPr lang="pl-PL" sz="1800" dirty="0" smtClean="0"/>
              <a:t>						– </a:t>
            </a:r>
            <a:r>
              <a:rPr lang="pl-PL" sz="1800" dirty="0" smtClean="0">
                <a:solidFill>
                  <a:srgbClr val="FF0000"/>
                </a:solidFill>
              </a:rPr>
              <a:t>do sierpnia 2017 r.</a:t>
            </a:r>
          </a:p>
          <a:p>
            <a:pPr marL="0" algn="just">
              <a:spcBef>
                <a:spcPts val="0"/>
              </a:spcBef>
              <a:buNone/>
            </a:pPr>
            <a:endParaRPr lang="pl-PL" sz="1800" dirty="0" smtClean="0">
              <a:solidFill>
                <a:srgbClr val="FF0000"/>
              </a:solidFill>
            </a:endParaRPr>
          </a:p>
          <a:p>
            <a:r>
              <a:rPr lang="pl-PL" sz="1800" dirty="0" smtClean="0"/>
              <a:t>zabezpieczenie środków w budżecie na 2017 r.	– </a:t>
            </a:r>
            <a:r>
              <a:rPr lang="pl-PL" sz="1800" dirty="0" smtClean="0">
                <a:solidFill>
                  <a:srgbClr val="FF0000"/>
                </a:solidFill>
              </a:rPr>
              <a:t>do września 2016 r.</a:t>
            </a:r>
            <a:endParaRPr lang="pl-PL" sz="1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pl-PL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ZADANIA DLA WYDZIAŁU OŚWIATY</a:t>
            </a:r>
            <a:endParaRPr lang="pl-PL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00600"/>
          </a:xfrm>
        </p:spPr>
        <p:txBody>
          <a:bodyPr/>
          <a:lstStyle/>
          <a:p>
            <a:r>
              <a:rPr lang="pl-PL" dirty="0" smtClean="0"/>
              <a:t>Inwentaryzacja i dostosowanie budynków szkolnych</a:t>
            </a:r>
          </a:p>
          <a:p>
            <a:r>
              <a:rPr lang="pl-PL" dirty="0" smtClean="0"/>
              <a:t>Analiza sieci i obwodów </a:t>
            </a:r>
            <a:r>
              <a:rPr lang="pl-PL" dirty="0" err="1" smtClean="0"/>
              <a:t>szkół</a:t>
            </a:r>
            <a:endParaRPr lang="pl-PL" dirty="0" smtClean="0"/>
          </a:p>
          <a:p>
            <a:r>
              <a:rPr lang="pl-PL" dirty="0" smtClean="0"/>
              <a:t>Weryfikacja zasobów kadrowych</a:t>
            </a:r>
          </a:p>
          <a:p>
            <a:r>
              <a:rPr lang="pl-PL" dirty="0" smtClean="0"/>
              <a:t>Przygotowanie projektu budżetu na 2017 r.</a:t>
            </a:r>
          </a:p>
          <a:p>
            <a:r>
              <a:rPr lang="pl-PL" dirty="0" smtClean="0"/>
              <a:t>Przygotowanie wieloletniego planu wydatków</a:t>
            </a:r>
            <a:endParaRPr lang="pl-P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pl-PL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ZAGROŻENIA</a:t>
            </a:r>
            <a:endParaRPr lang="pl-PL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pl-PL" dirty="0" smtClean="0"/>
              <a:t>brak aktów wykonawczych</a:t>
            </a:r>
          </a:p>
          <a:p>
            <a:pPr algn="just"/>
            <a:r>
              <a:rPr lang="pl-PL" dirty="0" smtClean="0"/>
              <a:t>długi czas wprowadzania reformy – do ośmiu lat (3 lata wygaszania gimnazjów + wprowadzenie pełnej </a:t>
            </a:r>
            <a:r>
              <a:rPr lang="pl-PL" dirty="0" err="1" smtClean="0"/>
              <a:t>szkoły</a:t>
            </a:r>
            <a:r>
              <a:rPr lang="pl-PL" dirty="0" smtClean="0"/>
              <a:t> powszechnej)</a:t>
            </a:r>
          </a:p>
          <a:p>
            <a:pPr algn="just"/>
            <a:r>
              <a:rPr lang="pl-PL" dirty="0" smtClean="0"/>
              <a:t>realizacja dwóch podstaw programowych</a:t>
            </a:r>
          </a:p>
          <a:p>
            <a:pPr algn="just"/>
            <a:r>
              <a:rPr lang="pl-PL" dirty="0" smtClean="0"/>
              <a:t>zwolnienia nauczycieli – przeniesienie nauczyciela gimnazjum         do innej </a:t>
            </a:r>
            <a:r>
              <a:rPr lang="pl-PL" dirty="0" err="1" smtClean="0"/>
              <a:t>szkoły</a:t>
            </a:r>
            <a:r>
              <a:rPr lang="pl-PL" dirty="0" smtClean="0"/>
              <a:t> jest możliwe jedynie w przypadku zatrudnienia              w pełnym wymiarze i zapewnienia pełnego etatu </a:t>
            </a:r>
            <a:r>
              <a:rPr lang="pl-PL" sz="2900" dirty="0" smtClean="0"/>
              <a:t>(o ile wyrazi zgodę)</a:t>
            </a:r>
          </a:p>
          <a:p>
            <a:pPr algn="just"/>
            <a:r>
              <a:rPr lang="pl-PL" dirty="0" smtClean="0"/>
              <a:t>utrata pracy – dyrektorzy </a:t>
            </a:r>
            <a:r>
              <a:rPr lang="pl-PL" dirty="0" err="1" smtClean="0"/>
              <a:t>szkół</a:t>
            </a:r>
            <a:r>
              <a:rPr lang="pl-PL" dirty="0" smtClean="0"/>
              <a:t>  gimnazjalnych</a:t>
            </a:r>
          </a:p>
          <a:p>
            <a:pPr algn="just"/>
            <a:r>
              <a:rPr lang="pl-PL" dirty="0" smtClean="0"/>
              <a:t>w obecnych zespołach </a:t>
            </a:r>
            <a:r>
              <a:rPr lang="pl-PL" dirty="0" err="1" smtClean="0"/>
              <a:t>szkół</a:t>
            </a:r>
            <a:r>
              <a:rPr lang="pl-PL" dirty="0" smtClean="0"/>
              <a:t> </a:t>
            </a:r>
            <a:r>
              <a:rPr lang="pl-PL" dirty="0" err="1" smtClean="0"/>
              <a:t>ogólnokształcących</a:t>
            </a:r>
            <a:r>
              <a:rPr lang="pl-PL" dirty="0" smtClean="0"/>
              <a:t> (</a:t>
            </a:r>
            <a:r>
              <a:rPr lang="pl-PL" dirty="0" err="1" smtClean="0"/>
              <a:t>GIM+PGM</a:t>
            </a:r>
            <a:r>
              <a:rPr lang="pl-PL" dirty="0" smtClean="0"/>
              <a:t>) utrata pracy przez nauczycieli – przejęcie dodatkowo tylko jednego rocznika</a:t>
            </a:r>
          </a:p>
          <a:p>
            <a:pPr algn="just"/>
            <a:r>
              <a:rPr lang="pl-PL" dirty="0" smtClean="0"/>
              <a:t>dodatkowe oddziały na poziomie klas VII i VIII - brak miejsca             w szkołach podstawowych</a:t>
            </a:r>
          </a:p>
          <a:p>
            <a:pPr algn="just"/>
            <a:r>
              <a:rPr lang="pl-PL" dirty="0" smtClean="0"/>
              <a:t>w r. szk. 2019/2020 podwójny rocznik w LO, T i SB  - edukację ukończy kl. VIII SP i kl. III G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Gimnazja ogólnodostępne</a:t>
            </a:r>
            <a:b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 roku szkolnym 2016/2017</a:t>
            </a:r>
            <a:endParaRPr lang="pl-PL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251520" y="1477279"/>
          <a:ext cx="8712970" cy="5150781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3463895"/>
                <a:gridCol w="1469741"/>
                <a:gridCol w="1819679"/>
                <a:gridCol w="1959655"/>
              </a:tblGrid>
              <a:tr h="778031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 smtClean="0"/>
                        <a:t>Liczba szkół</a:t>
                      </a:r>
                      <a:endParaRPr lang="pl-P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 smtClean="0"/>
                        <a:t>Liczba oddziałów</a:t>
                      </a:r>
                      <a:endParaRPr lang="pl-P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 smtClean="0"/>
                        <a:t>Liczba uczniów</a:t>
                      </a:r>
                      <a:endParaRPr lang="pl-PL" sz="2400" dirty="0"/>
                    </a:p>
                  </a:txBody>
                  <a:tcPr/>
                </a:tc>
              </a:tr>
              <a:tr h="509754">
                <a:tc>
                  <a:txBody>
                    <a:bodyPr/>
                    <a:lstStyle/>
                    <a:p>
                      <a:r>
                        <a:rPr lang="pl-PL" sz="2400" b="1" dirty="0" smtClean="0"/>
                        <a:t>Gimnazja samodzielne</a:t>
                      </a:r>
                      <a:endParaRPr lang="pl-P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 smtClean="0"/>
                        <a:t>14</a:t>
                      </a:r>
                      <a:endParaRPr lang="pl-PL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 smtClean="0"/>
                        <a:t>166</a:t>
                      </a:r>
                      <a:endParaRPr lang="pl-PL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 smtClean="0"/>
                        <a:t>4490</a:t>
                      </a:r>
                      <a:endParaRPr lang="pl-PL" sz="2400" dirty="0"/>
                    </a:p>
                  </a:txBody>
                  <a:tcPr anchor="ctr"/>
                </a:tc>
              </a:tr>
              <a:tr h="489871">
                <a:tc>
                  <a:txBody>
                    <a:bodyPr/>
                    <a:lstStyle/>
                    <a:p>
                      <a:pPr algn="r"/>
                      <a:r>
                        <a:rPr lang="pl-PL" sz="1800" dirty="0" smtClean="0"/>
                        <a:t>w tym w budynku z SP</a:t>
                      </a:r>
                      <a:endParaRPr lang="pl-P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 smtClean="0"/>
                        <a:t>4</a:t>
                      </a:r>
                      <a:endParaRPr lang="pl-PL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 smtClean="0"/>
                        <a:t>49</a:t>
                      </a:r>
                      <a:endParaRPr lang="pl-PL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 smtClean="0"/>
                        <a:t>1325</a:t>
                      </a:r>
                      <a:endParaRPr lang="pl-PL" sz="1800" dirty="0"/>
                    </a:p>
                  </a:txBody>
                  <a:tcPr anchor="ctr"/>
                </a:tc>
              </a:tr>
              <a:tr h="1123822">
                <a:tc>
                  <a:txBody>
                    <a:bodyPr/>
                    <a:lstStyle/>
                    <a:p>
                      <a:r>
                        <a:rPr lang="pl-PL" sz="2400" b="1" dirty="0" smtClean="0"/>
                        <a:t>Gimnazja w zespołach szkół ze szkołami podstawowymi</a:t>
                      </a:r>
                      <a:endParaRPr lang="pl-P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 smtClean="0"/>
                        <a:t>9</a:t>
                      </a:r>
                      <a:endParaRPr lang="pl-PL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 smtClean="0"/>
                        <a:t>33</a:t>
                      </a:r>
                      <a:endParaRPr lang="pl-PL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 smtClean="0"/>
                        <a:t>769</a:t>
                      </a:r>
                      <a:endParaRPr lang="pl-PL" sz="2400" dirty="0"/>
                    </a:p>
                  </a:txBody>
                  <a:tcPr anchor="ctr"/>
                </a:tc>
              </a:tr>
              <a:tr h="1123822">
                <a:tc>
                  <a:txBody>
                    <a:bodyPr/>
                    <a:lstStyle/>
                    <a:p>
                      <a:r>
                        <a:rPr lang="pl-PL" sz="2400" b="1" dirty="0" smtClean="0"/>
                        <a:t>Gimnazja w zespołach szkół ze szkołami </a:t>
                      </a:r>
                      <a:r>
                        <a:rPr lang="pl-PL" sz="2400" b="1" dirty="0" err="1" smtClean="0"/>
                        <a:t>ponadgimnazjalnymi</a:t>
                      </a:r>
                      <a:endParaRPr lang="pl-P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 smtClean="0"/>
                        <a:t>14</a:t>
                      </a:r>
                      <a:endParaRPr lang="pl-PL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 smtClean="0"/>
                        <a:t>126</a:t>
                      </a:r>
                      <a:endParaRPr lang="pl-PL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 smtClean="0"/>
                        <a:t>3293</a:t>
                      </a:r>
                      <a:endParaRPr lang="pl-PL" sz="2400" dirty="0"/>
                    </a:p>
                  </a:txBody>
                  <a:tcPr anchor="ctr"/>
                </a:tc>
              </a:tr>
              <a:tr h="950756">
                <a:tc>
                  <a:txBody>
                    <a:bodyPr/>
                    <a:lstStyle/>
                    <a:p>
                      <a:pPr algn="r"/>
                      <a:r>
                        <a:rPr lang="pl-PL" sz="2400" b="1" dirty="0" smtClean="0"/>
                        <a:t>Razem</a:t>
                      </a:r>
                      <a:endParaRPr lang="pl-PL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b="1" dirty="0" smtClean="0"/>
                        <a:t>37</a:t>
                      </a:r>
                      <a:endParaRPr lang="pl-PL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b="1" dirty="0" smtClean="0"/>
                        <a:t>325</a:t>
                      </a:r>
                      <a:endParaRPr lang="pl-PL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b="1" dirty="0" smtClean="0"/>
                        <a:t>8 552</a:t>
                      </a:r>
                      <a:endParaRPr lang="pl-PL" sz="2800" b="1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Gimnazja specjalne</a:t>
            </a:r>
            <a:b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 roku szkolnym 2016/2017</a:t>
            </a:r>
            <a:endParaRPr lang="pl-PL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251520" y="1477279"/>
          <a:ext cx="8712970" cy="5008575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3463895"/>
                <a:gridCol w="1469741"/>
                <a:gridCol w="1819679"/>
                <a:gridCol w="1959655"/>
              </a:tblGrid>
              <a:tr h="776095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 smtClean="0"/>
                        <a:t>Liczba szkół</a:t>
                      </a:r>
                      <a:endParaRPr lang="pl-P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 smtClean="0"/>
                        <a:t>Liczba oddziałów</a:t>
                      </a:r>
                      <a:endParaRPr lang="pl-P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 smtClean="0"/>
                        <a:t>Liczba uczniów</a:t>
                      </a:r>
                      <a:endParaRPr lang="pl-PL" sz="2400" dirty="0"/>
                    </a:p>
                  </a:txBody>
                  <a:tcPr/>
                </a:tc>
              </a:tr>
              <a:tr h="984745">
                <a:tc>
                  <a:txBody>
                    <a:bodyPr/>
                    <a:lstStyle/>
                    <a:p>
                      <a:r>
                        <a:rPr lang="pl-PL" sz="2000" b="1" dirty="0" smtClean="0"/>
                        <a:t>Gimnazja w zespołach szkół ze szkołami podstawowymi</a:t>
                      </a:r>
                      <a:endParaRPr lang="pl-PL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 smtClean="0"/>
                        <a:t>4</a:t>
                      </a:r>
                      <a:endParaRPr lang="pl-PL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 smtClean="0"/>
                        <a:t>18</a:t>
                      </a:r>
                      <a:endParaRPr lang="pl-PL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 smtClean="0"/>
                        <a:t>158</a:t>
                      </a:r>
                      <a:endParaRPr lang="pl-PL" sz="2400" dirty="0"/>
                    </a:p>
                  </a:txBody>
                  <a:tcPr anchor="ctr"/>
                </a:tc>
              </a:tr>
              <a:tr h="100811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dirty="0" smtClean="0"/>
                        <a:t>Gimnazja w zespołach szkół ze szkołami </a:t>
                      </a:r>
                      <a:r>
                        <a:rPr lang="pl-PL" sz="2000" b="1" dirty="0" err="1" smtClean="0"/>
                        <a:t>ponadgimnazjalnymi</a:t>
                      </a:r>
                      <a:endParaRPr lang="pl-PL" sz="20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 smtClean="0"/>
                        <a:t>2</a:t>
                      </a:r>
                      <a:endParaRPr lang="pl-PL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 smtClean="0"/>
                        <a:t>10</a:t>
                      </a:r>
                      <a:endParaRPr lang="pl-PL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 smtClean="0"/>
                        <a:t>128</a:t>
                      </a:r>
                      <a:endParaRPr lang="pl-PL" sz="2400" dirty="0"/>
                    </a:p>
                  </a:txBody>
                  <a:tcPr anchor="ctr"/>
                </a:tc>
              </a:tr>
              <a:tr h="129614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dirty="0" smtClean="0"/>
                        <a:t>Gimnazja w zespołach szkół ze szkołami podstawowymi</a:t>
                      </a:r>
                      <a:r>
                        <a:rPr lang="pl-PL" sz="2000" b="1" baseline="0" dirty="0" smtClean="0"/>
                        <a:t> i </a:t>
                      </a:r>
                      <a:r>
                        <a:rPr lang="pl-PL" sz="2000" b="1" dirty="0" err="1" smtClean="0"/>
                        <a:t>ponadgimnazjalnymi</a:t>
                      </a:r>
                      <a:endParaRPr lang="pl-PL" sz="20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 smtClean="0"/>
                        <a:t>4</a:t>
                      </a:r>
                      <a:endParaRPr lang="pl-PL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 smtClean="0"/>
                        <a:t>18</a:t>
                      </a:r>
                      <a:endParaRPr lang="pl-PL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 smtClean="0"/>
                        <a:t>117</a:t>
                      </a:r>
                      <a:endParaRPr lang="pl-PL" sz="2400" dirty="0"/>
                    </a:p>
                  </a:txBody>
                  <a:tcPr anchor="ctr"/>
                </a:tc>
              </a:tr>
              <a:tr h="896614">
                <a:tc>
                  <a:txBody>
                    <a:bodyPr/>
                    <a:lstStyle/>
                    <a:p>
                      <a:pPr algn="r"/>
                      <a:r>
                        <a:rPr lang="pl-PL" sz="2400" b="1" dirty="0" smtClean="0"/>
                        <a:t>Razem</a:t>
                      </a:r>
                      <a:endParaRPr lang="pl-PL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b="1" dirty="0" smtClean="0"/>
                        <a:t>10</a:t>
                      </a:r>
                      <a:endParaRPr lang="pl-PL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b="1" dirty="0" smtClean="0"/>
                        <a:t>46</a:t>
                      </a:r>
                      <a:endParaRPr lang="pl-PL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b="1" dirty="0" smtClean="0"/>
                        <a:t>403</a:t>
                      </a:r>
                      <a:endParaRPr lang="pl-PL" sz="2400" b="1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656184"/>
          </a:xfrm>
        </p:spPr>
        <p:txBody>
          <a:bodyPr>
            <a:normAutofit fontScale="90000"/>
          </a:bodyPr>
          <a:lstStyle/>
          <a:p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Liczba etatów pedagogicznych i niepedagogicznych w gimnazjach </a:t>
            </a:r>
            <a:b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 roku szkolnym 2016/2017</a:t>
            </a:r>
            <a:endParaRPr lang="pl-PL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323528" y="2276872"/>
          <a:ext cx="8496944" cy="341647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2961792"/>
                <a:gridCol w="2767576"/>
                <a:gridCol w="2767576"/>
              </a:tblGrid>
              <a:tr h="338783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 smtClean="0"/>
                        <a:t>Liczba etatów pracowników pedagogicznych</a:t>
                      </a:r>
                      <a:endParaRPr lang="pl-P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400" dirty="0" smtClean="0"/>
                        <a:t>Liczba etatów pracowników niepedagogicznych</a:t>
                      </a:r>
                    </a:p>
                  </a:txBody>
                  <a:tcPr/>
                </a:tc>
              </a:tr>
              <a:tr h="702395">
                <a:tc>
                  <a:txBody>
                    <a:bodyPr/>
                    <a:lstStyle/>
                    <a:p>
                      <a:pPr algn="l"/>
                      <a:r>
                        <a:rPr lang="pl-PL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gimnazja ogólnodostępne</a:t>
                      </a:r>
                      <a:endParaRPr lang="pl-PL" sz="2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 smtClean="0"/>
                        <a:t>878,625</a:t>
                      </a:r>
                      <a:endParaRPr lang="pl-PL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 smtClean="0"/>
                        <a:t>217,679</a:t>
                      </a:r>
                      <a:endParaRPr lang="pl-PL" sz="2800" dirty="0"/>
                    </a:p>
                  </a:txBody>
                  <a:tcPr anchor="ctr"/>
                </a:tc>
              </a:tr>
              <a:tr h="70239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gimnazja specjalne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 smtClean="0"/>
                        <a:t>115,60</a:t>
                      </a:r>
                      <a:endParaRPr lang="pl-PL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 smtClean="0"/>
                        <a:t>25,80</a:t>
                      </a:r>
                      <a:endParaRPr lang="pl-PL" sz="2800" dirty="0"/>
                    </a:p>
                  </a:txBody>
                  <a:tcPr anchor="ctr"/>
                </a:tc>
              </a:tr>
              <a:tr h="702395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400" b="1" kern="120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Razem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b="1" kern="120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994,225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b="1" kern="120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243,479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1046</TotalTime>
  <Words>1032</Words>
  <Application>Microsoft Office PowerPoint</Application>
  <PresentationFormat>Pokaz na ekranie (4:3)</PresentationFormat>
  <Paragraphs>278</Paragraphs>
  <Slides>28</Slides>
  <Notes>4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28</vt:i4>
      </vt:variant>
    </vt:vector>
  </HeadingPairs>
  <TitlesOfParts>
    <vt:vector size="29" baseType="lpstr">
      <vt:lpstr>Motyw pakietu Office</vt:lpstr>
      <vt:lpstr>Reforma oświaty  2016 informacja wstępna</vt:lpstr>
      <vt:lpstr>ZAŁOŻENIA REFORMY</vt:lpstr>
      <vt:lpstr>PRZEPISY WYKONAWCZE DO REFORMY</vt:lpstr>
      <vt:lpstr>KALENDARZ ZMIAN</vt:lpstr>
      <vt:lpstr>ZADANIA DLA WYDZIAŁU OŚWIATY</vt:lpstr>
      <vt:lpstr>ZAGROŻENIA</vt:lpstr>
      <vt:lpstr>Gimnazja ogólnodostępne w roku szkolnym 2016/2017</vt:lpstr>
      <vt:lpstr>Gimnazja specjalne w roku szkolnym 2016/2017</vt:lpstr>
      <vt:lpstr>Liczba etatów pedagogicznych i niepedagogicznych w gimnazjach  w roku szkolnym 2016/2017</vt:lpstr>
      <vt:lpstr>Zespoły Szkół Ogólnokształcących,  w których funkcjonują gimnazja w roku szkolnym 2016/2017</vt:lpstr>
      <vt:lpstr>Liczba oddziałów w szkołach funkcjonujących  w ZSO w 2016/2017</vt:lpstr>
      <vt:lpstr>Liczba uczniów  w  Zespołach Szkół Ogólnokształcących w roku szkolnym 2016/2017</vt:lpstr>
      <vt:lpstr>Struktura Zespołów Szkół Ogólnokształcących</vt:lpstr>
      <vt:lpstr>Zespoły Szkół Specjalnych,  w których funkcjonują gimnazja w roku szkolnym 2016/2017</vt:lpstr>
      <vt:lpstr>Liczba oddziałów w Zespołach  Szkół Specjalnych</vt:lpstr>
      <vt:lpstr>Placówki: SOSW, MOW, MOS,  w których funkcjonują gimnazja w roku szkolnym 2016/2017</vt:lpstr>
      <vt:lpstr>Liczba oddziałów  w placówkach w 2016/2017</vt:lpstr>
      <vt:lpstr>SYSTEM DUALNY   szkolnictwo ponadpodstawowe </vt:lpstr>
      <vt:lpstr>KOSZTY ZWIĄZANE Z REFORMĄ</vt:lpstr>
      <vt:lpstr>BUDŻET /ODPRAWY</vt:lpstr>
      <vt:lpstr>BUDŻET /KOSZTY ADMINISTRACYJNE</vt:lpstr>
      <vt:lpstr>BUDŻET/KOSZT UTWORZENIA PRACOWNI PRZEDMIOTOWYCH </vt:lpstr>
      <vt:lpstr>Planowane działania i harmonogram </vt:lpstr>
      <vt:lpstr>ZESPÓŁ  DS. WDROŻENIA REFORMY OŚWIATY</vt:lpstr>
      <vt:lpstr>STRUKTURA ZESPOŁU  DS. WDROŻENIA REFORMY OŚWIATY</vt:lpstr>
      <vt:lpstr>Zatrudnienie pracowników spoza Urzędu Miasta Szczecin do wykonania zadań Zespołu:</vt:lpstr>
      <vt:lpstr>Uruchamiamy serwis elektroniczny  dla dyrektorów szkół  </vt:lpstr>
      <vt:lpstr>Slajd 28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eksiag</dc:creator>
  <cp:lastModifiedBy>Wójek Fester</cp:lastModifiedBy>
  <cp:revision>155</cp:revision>
  <cp:lastPrinted>2016-07-01T14:34:52Z</cp:lastPrinted>
  <dcterms:created xsi:type="dcterms:W3CDTF">2016-06-29T11:24:48Z</dcterms:created>
  <dcterms:modified xsi:type="dcterms:W3CDTF">2016-07-10T16:18:28Z</dcterms:modified>
</cp:coreProperties>
</file>